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59" r:id="rId6"/>
    <p:sldId id="258" r:id="rId7"/>
    <p:sldId id="304" r:id="rId8"/>
    <p:sldId id="271" r:id="rId9"/>
    <p:sldId id="260" r:id="rId10"/>
    <p:sldId id="295" r:id="rId11"/>
    <p:sldId id="296" r:id="rId12"/>
    <p:sldId id="305" r:id="rId13"/>
    <p:sldId id="293" r:id="rId14"/>
    <p:sldId id="307" r:id="rId15"/>
    <p:sldId id="298" r:id="rId16"/>
    <p:sldId id="299" r:id="rId17"/>
    <p:sldId id="300" r:id="rId18"/>
    <p:sldId id="301" r:id="rId19"/>
    <p:sldId id="308" r:id="rId20"/>
    <p:sldId id="302" r:id="rId21"/>
    <p:sldId id="309" r:id="rId22"/>
    <p:sldId id="310" r:id="rId23"/>
    <p:sldId id="311" r:id="rId24"/>
    <p:sldId id="312" r:id="rId25"/>
    <p:sldId id="313" r:id="rId26"/>
    <p:sldId id="314" r:id="rId27"/>
    <p:sldId id="303" r:id="rId28"/>
    <p:sldId id="26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19" autoAdjust="0"/>
  </p:normalViewPr>
  <p:slideViewPr>
    <p:cSldViewPr snapToGrid="0">
      <p:cViewPr varScale="1">
        <p:scale>
          <a:sx n="68" d="100"/>
          <a:sy n="68" d="100"/>
        </p:scale>
        <p:origin x="1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_rels/data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houstonisd.org/Domain/52335" TargetMode="External"/><Relationship Id="rId1" Type="http://schemas.openxmlformats.org/officeDocument/2006/relationships/hyperlink" Target="mailto:Anna.Haro@Houstonisd.org" TargetMode="Externa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diagrams/_rels/drawing1.xml.rels><?xml version="1.0" encoding="UTF-8" standalone="yes"?>
<Relationships xmlns="http://schemas.openxmlformats.org/package/2006/relationships"><Relationship Id="rId3" Type="http://schemas.openxmlformats.org/officeDocument/2006/relationships/hyperlink" Target="mailto:Anna.Haro@Houstonisd.org" TargetMode="External"/><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hyperlink" Target="https://www.houstonisd.org/Domain/52335" TargetMode="External"/><Relationship Id="rId5" Type="http://schemas.openxmlformats.org/officeDocument/2006/relationships/image" Target="../media/image5.svg"/><Relationship Id="rId4"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84EB0D-B8FE-40F9-AAFD-B26DC727ECE6}"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9BAA84A4-C60A-4D75-921C-3248BDC2A0E3}">
      <dgm:prSet custT="1"/>
      <dgm:spPr/>
      <dgm:t>
        <a:bodyPr/>
        <a:lstStyle/>
        <a:p>
          <a:pPr>
            <a:lnSpc>
              <a:spcPct val="100000"/>
            </a:lnSpc>
          </a:pPr>
          <a:r>
            <a:rPr lang="en-US" sz="2900" dirty="0"/>
            <a:t>HISD Email: </a:t>
          </a:r>
          <a:r>
            <a:rPr lang="en-US" sz="2900" b="1" dirty="0">
              <a:solidFill>
                <a:srgbClr val="00B0F0"/>
              </a:solidFill>
              <a:hlinkClick xmlns:r="http://schemas.openxmlformats.org/officeDocument/2006/relationships" r:id="rId1">
                <a:extLst>
                  <a:ext uri="{A12FA001-AC4F-418D-AE19-62706E023703}">
                    <ahyp:hlinkClr xmlns:ahyp="http://schemas.microsoft.com/office/drawing/2018/hyperlinkcolor" val="tx"/>
                  </a:ext>
                </a:extLst>
              </a:hlinkClick>
            </a:rPr>
            <a:t>Anna.Haro@Houstonisd.org</a:t>
          </a:r>
          <a:endParaRPr lang="en-US" sz="2900" dirty="0">
            <a:solidFill>
              <a:srgbClr val="00B0F0"/>
            </a:solidFill>
          </a:endParaRPr>
        </a:p>
      </dgm:t>
    </dgm:pt>
    <dgm:pt modelId="{DE1FCDA5-ED0A-456F-B4C6-6462F477D799}" type="parTrans" cxnId="{0CA49A08-EB37-4874-8E41-0B2A518056BB}">
      <dgm:prSet/>
      <dgm:spPr/>
      <dgm:t>
        <a:bodyPr/>
        <a:lstStyle/>
        <a:p>
          <a:endParaRPr lang="en-US"/>
        </a:p>
      </dgm:t>
    </dgm:pt>
    <dgm:pt modelId="{4DE40F5A-2FFA-4963-B2D5-967A71314B74}" type="sibTrans" cxnId="{0CA49A08-EB37-4874-8E41-0B2A518056BB}">
      <dgm:prSet/>
      <dgm:spPr/>
      <dgm:t>
        <a:bodyPr/>
        <a:lstStyle/>
        <a:p>
          <a:endParaRPr lang="en-US"/>
        </a:p>
      </dgm:t>
    </dgm:pt>
    <dgm:pt modelId="{FD54CC92-F1CC-4B14-8465-26D1147E48CE}">
      <dgm:prSet custT="1"/>
      <dgm:spPr/>
      <dgm:t>
        <a:bodyPr/>
        <a:lstStyle/>
        <a:p>
          <a:pPr>
            <a:lnSpc>
              <a:spcPct val="100000"/>
            </a:lnSpc>
          </a:pPr>
          <a:r>
            <a:rPr lang="en-US" sz="2800" b="1" i="0" u="none" dirty="0">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Website:</a:t>
          </a:r>
          <a:r>
            <a:rPr lang="en-US" sz="2800" b="1" i="0" dirty="0">
              <a:solidFill>
                <a:srgbClr val="00B0F0"/>
              </a:solidFill>
              <a:hlinkClick xmlns:r="http://schemas.openxmlformats.org/officeDocument/2006/relationships" r:id="rId2">
                <a:extLst>
                  <a:ext uri="{A12FA001-AC4F-418D-AE19-62706E023703}">
                    <ahyp:hlinkClr xmlns:ahyp="http://schemas.microsoft.com/office/drawing/2018/hyperlinkcolor" val="tx"/>
                  </a:ext>
                </a:extLst>
              </a:hlinkClick>
            </a:rPr>
            <a:t> </a:t>
          </a:r>
          <a:r>
            <a:rPr lang="en-US" sz="2800" b="1" dirty="0">
              <a:solidFill>
                <a:srgbClr val="00B0F0"/>
              </a:solidFill>
              <a:hlinkClick xmlns:r="http://schemas.openxmlformats.org/officeDocument/2006/relationships" r:id="rId2">
                <a:extLst>
                  <a:ext uri="{A12FA001-AC4F-418D-AE19-62706E023703}">
                    <ahyp:hlinkClr xmlns:ahyp="http://schemas.microsoft.com/office/drawing/2018/hyperlinkcolor" val="tx"/>
                  </a:ext>
                </a:extLst>
              </a:hlinkClick>
            </a:rPr>
            <a:t>https://www.houstonisd.org/Domain/52335</a:t>
          </a:r>
          <a:endParaRPr lang="en-US" sz="2800" dirty="0">
            <a:solidFill>
              <a:srgbClr val="00B0F0"/>
            </a:solidFill>
          </a:endParaRPr>
        </a:p>
      </dgm:t>
    </dgm:pt>
    <dgm:pt modelId="{3C376C16-4BBC-44FE-8BEE-591CC2926EE1}" type="parTrans" cxnId="{58421340-5646-482A-A7EC-6FCA6A422731}">
      <dgm:prSet/>
      <dgm:spPr/>
      <dgm:t>
        <a:bodyPr/>
        <a:lstStyle/>
        <a:p>
          <a:endParaRPr lang="en-US"/>
        </a:p>
      </dgm:t>
    </dgm:pt>
    <dgm:pt modelId="{2CF97F69-1F5A-4332-B0F2-FF5C7C824A38}" type="sibTrans" cxnId="{58421340-5646-482A-A7EC-6FCA6A422731}">
      <dgm:prSet/>
      <dgm:spPr/>
      <dgm:t>
        <a:bodyPr/>
        <a:lstStyle/>
        <a:p>
          <a:endParaRPr lang="en-US"/>
        </a:p>
      </dgm:t>
    </dgm:pt>
    <dgm:pt modelId="{A2F59AB2-92FB-4156-901B-0E4084003B9A}" type="pres">
      <dgm:prSet presAssocID="{3384EB0D-B8FE-40F9-AAFD-B26DC727ECE6}" presName="root" presStyleCnt="0">
        <dgm:presLayoutVars>
          <dgm:dir/>
          <dgm:resizeHandles val="exact"/>
        </dgm:presLayoutVars>
      </dgm:prSet>
      <dgm:spPr/>
    </dgm:pt>
    <dgm:pt modelId="{6C6202C0-6544-4ABD-B8BB-E42B4CEFDC75}" type="pres">
      <dgm:prSet presAssocID="{9BAA84A4-C60A-4D75-921C-3248BDC2A0E3}" presName="compNode" presStyleCnt="0"/>
      <dgm:spPr/>
    </dgm:pt>
    <dgm:pt modelId="{77062358-4E94-4C94-B1DC-E7CCBB806FBF}" type="pres">
      <dgm:prSet presAssocID="{9BAA84A4-C60A-4D75-921C-3248BDC2A0E3}" presName="iconRect" presStyleLbl="node1" presStyleIdx="0"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mail"/>
        </a:ext>
      </dgm:extLst>
    </dgm:pt>
    <dgm:pt modelId="{E089934B-8422-452F-A2C0-DA64EB24E833}" type="pres">
      <dgm:prSet presAssocID="{9BAA84A4-C60A-4D75-921C-3248BDC2A0E3}" presName="spaceRect" presStyleCnt="0"/>
      <dgm:spPr/>
    </dgm:pt>
    <dgm:pt modelId="{E40B18FA-F795-4618-AD74-8CED928946D8}" type="pres">
      <dgm:prSet presAssocID="{9BAA84A4-C60A-4D75-921C-3248BDC2A0E3}" presName="textRect" presStyleLbl="revTx" presStyleIdx="0" presStyleCnt="2">
        <dgm:presLayoutVars>
          <dgm:chMax val="1"/>
          <dgm:chPref val="1"/>
        </dgm:presLayoutVars>
      </dgm:prSet>
      <dgm:spPr/>
    </dgm:pt>
    <dgm:pt modelId="{A737A995-2E8B-4780-BFA1-0B21B88B4843}" type="pres">
      <dgm:prSet presAssocID="{4DE40F5A-2FFA-4963-B2D5-967A71314B74}" presName="sibTrans" presStyleCnt="0"/>
      <dgm:spPr/>
    </dgm:pt>
    <dgm:pt modelId="{8114337E-0352-4214-8704-7294ED00EBDA}" type="pres">
      <dgm:prSet presAssocID="{FD54CC92-F1CC-4B14-8465-26D1147E48CE}" presName="compNode" presStyleCnt="0"/>
      <dgm:spPr/>
    </dgm:pt>
    <dgm:pt modelId="{898DB933-058B-4FF1-99BD-14791198405F}" type="pres">
      <dgm:prSet presAssocID="{FD54CC92-F1CC-4B14-8465-26D1147E48CE}" presName="iconRect" presStyleLbl="node1" presStyleIdx="1" presStyleCnt="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arth Globe Americas"/>
        </a:ext>
      </dgm:extLst>
    </dgm:pt>
    <dgm:pt modelId="{FFA5CCE2-202F-4E60-8DB7-A7034858A228}" type="pres">
      <dgm:prSet presAssocID="{FD54CC92-F1CC-4B14-8465-26D1147E48CE}" presName="spaceRect" presStyleCnt="0"/>
      <dgm:spPr/>
    </dgm:pt>
    <dgm:pt modelId="{A48D35AE-7077-4C7D-932F-BA179FE6230B}" type="pres">
      <dgm:prSet presAssocID="{FD54CC92-F1CC-4B14-8465-26D1147E48CE}" presName="textRect" presStyleLbl="revTx" presStyleIdx="1" presStyleCnt="2">
        <dgm:presLayoutVars>
          <dgm:chMax val="1"/>
          <dgm:chPref val="1"/>
        </dgm:presLayoutVars>
      </dgm:prSet>
      <dgm:spPr/>
    </dgm:pt>
  </dgm:ptLst>
  <dgm:cxnLst>
    <dgm:cxn modelId="{0CA49A08-EB37-4874-8E41-0B2A518056BB}" srcId="{3384EB0D-B8FE-40F9-AAFD-B26DC727ECE6}" destId="{9BAA84A4-C60A-4D75-921C-3248BDC2A0E3}" srcOrd="0" destOrd="0" parTransId="{DE1FCDA5-ED0A-456F-B4C6-6462F477D799}" sibTransId="{4DE40F5A-2FFA-4963-B2D5-967A71314B74}"/>
    <dgm:cxn modelId="{58421340-5646-482A-A7EC-6FCA6A422731}" srcId="{3384EB0D-B8FE-40F9-AAFD-B26DC727ECE6}" destId="{FD54CC92-F1CC-4B14-8465-26D1147E48CE}" srcOrd="1" destOrd="0" parTransId="{3C376C16-4BBC-44FE-8BEE-591CC2926EE1}" sibTransId="{2CF97F69-1F5A-4332-B0F2-FF5C7C824A38}"/>
    <dgm:cxn modelId="{B8A67E45-F485-4B6F-A3E5-651906E88773}" type="presOf" srcId="{3384EB0D-B8FE-40F9-AAFD-B26DC727ECE6}" destId="{A2F59AB2-92FB-4156-901B-0E4084003B9A}" srcOrd="0" destOrd="0" presId="urn:microsoft.com/office/officeart/2018/2/layout/IconLabelList"/>
    <dgm:cxn modelId="{CDE2ADA5-AE9E-40F4-BA5F-B32EC56B06F2}" type="presOf" srcId="{FD54CC92-F1CC-4B14-8465-26D1147E48CE}" destId="{A48D35AE-7077-4C7D-932F-BA179FE6230B}" srcOrd="0" destOrd="0" presId="urn:microsoft.com/office/officeart/2018/2/layout/IconLabelList"/>
    <dgm:cxn modelId="{968F5DBE-36BB-4CE5-9DC7-17887E51806D}" type="presOf" srcId="{9BAA84A4-C60A-4D75-921C-3248BDC2A0E3}" destId="{E40B18FA-F795-4618-AD74-8CED928946D8}" srcOrd="0" destOrd="0" presId="urn:microsoft.com/office/officeart/2018/2/layout/IconLabelList"/>
    <dgm:cxn modelId="{ADC52CF7-AF96-4FDC-9EAA-6887BF0C2CA5}" type="presParOf" srcId="{A2F59AB2-92FB-4156-901B-0E4084003B9A}" destId="{6C6202C0-6544-4ABD-B8BB-E42B4CEFDC75}" srcOrd="0" destOrd="0" presId="urn:microsoft.com/office/officeart/2018/2/layout/IconLabelList"/>
    <dgm:cxn modelId="{A2A07887-7DCE-44F0-9123-BA2FBF671449}" type="presParOf" srcId="{6C6202C0-6544-4ABD-B8BB-E42B4CEFDC75}" destId="{77062358-4E94-4C94-B1DC-E7CCBB806FBF}" srcOrd="0" destOrd="0" presId="urn:microsoft.com/office/officeart/2018/2/layout/IconLabelList"/>
    <dgm:cxn modelId="{10243D84-A4E6-4F85-A7C4-110339278F3E}" type="presParOf" srcId="{6C6202C0-6544-4ABD-B8BB-E42B4CEFDC75}" destId="{E089934B-8422-452F-A2C0-DA64EB24E833}" srcOrd="1" destOrd="0" presId="urn:microsoft.com/office/officeart/2018/2/layout/IconLabelList"/>
    <dgm:cxn modelId="{2E79CF0A-AF7A-4BC7-9216-6683C2F290DB}" type="presParOf" srcId="{6C6202C0-6544-4ABD-B8BB-E42B4CEFDC75}" destId="{E40B18FA-F795-4618-AD74-8CED928946D8}" srcOrd="2" destOrd="0" presId="urn:microsoft.com/office/officeart/2018/2/layout/IconLabelList"/>
    <dgm:cxn modelId="{C1052536-96B7-417B-8109-8BD895FD2293}" type="presParOf" srcId="{A2F59AB2-92FB-4156-901B-0E4084003B9A}" destId="{A737A995-2E8B-4780-BFA1-0B21B88B4843}" srcOrd="1" destOrd="0" presId="urn:microsoft.com/office/officeart/2018/2/layout/IconLabelList"/>
    <dgm:cxn modelId="{CAFF9569-5191-433A-B471-17364D4C008A}" type="presParOf" srcId="{A2F59AB2-92FB-4156-901B-0E4084003B9A}" destId="{8114337E-0352-4214-8704-7294ED00EBDA}" srcOrd="2" destOrd="0" presId="urn:microsoft.com/office/officeart/2018/2/layout/IconLabelList"/>
    <dgm:cxn modelId="{03658269-CE48-4816-AC66-4DCDCB7F9521}" type="presParOf" srcId="{8114337E-0352-4214-8704-7294ED00EBDA}" destId="{898DB933-058B-4FF1-99BD-14791198405F}" srcOrd="0" destOrd="0" presId="urn:microsoft.com/office/officeart/2018/2/layout/IconLabelList"/>
    <dgm:cxn modelId="{9E65B121-CAFE-4AF2-894A-DF1FB2DDF134}" type="presParOf" srcId="{8114337E-0352-4214-8704-7294ED00EBDA}" destId="{FFA5CCE2-202F-4E60-8DB7-A7034858A228}" srcOrd="1" destOrd="0" presId="urn:microsoft.com/office/officeart/2018/2/layout/IconLabelList"/>
    <dgm:cxn modelId="{17203E59-9832-4406-8FED-6C8B711E5768}" type="presParOf" srcId="{8114337E-0352-4214-8704-7294ED00EBDA}" destId="{A48D35AE-7077-4C7D-932F-BA179FE6230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062358-4E94-4C94-B1DC-E7CCBB806FBF}">
      <dsp:nvSpPr>
        <dsp:cNvPr id="0" name=""/>
        <dsp:cNvSpPr/>
      </dsp:nvSpPr>
      <dsp:spPr>
        <a:xfrm>
          <a:off x="1021538" y="1449680"/>
          <a:ext cx="1660500" cy="16605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0B18FA-F795-4618-AD74-8CED928946D8}">
      <dsp:nvSpPr>
        <dsp:cNvPr id="0" name=""/>
        <dsp:cNvSpPr/>
      </dsp:nvSpPr>
      <dsp:spPr>
        <a:xfrm>
          <a:off x="6788" y="3625805"/>
          <a:ext cx="3690000" cy="126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pPr>
          <a:r>
            <a:rPr lang="en-US" sz="2900" kern="1200" dirty="0"/>
            <a:t>HISD Email: </a:t>
          </a:r>
          <a:r>
            <a:rPr lang="en-US" sz="2900" b="1" kern="1200" dirty="0">
              <a:solidFill>
                <a:srgbClr val="00B0F0"/>
              </a:solidFill>
              <a:hlinkClick xmlns:r="http://schemas.openxmlformats.org/officeDocument/2006/relationships" r:id="rId3">
                <a:extLst>
                  <a:ext uri="{A12FA001-AC4F-418D-AE19-62706E023703}">
                    <ahyp:hlinkClr xmlns:ahyp="http://schemas.microsoft.com/office/drawing/2018/hyperlinkcolor" val="tx"/>
                  </a:ext>
                </a:extLst>
              </a:hlinkClick>
            </a:rPr>
            <a:t>Anna.Haro@Houstonisd.org</a:t>
          </a:r>
          <a:endParaRPr lang="en-US" sz="2900" kern="1200" dirty="0">
            <a:solidFill>
              <a:srgbClr val="00B0F0"/>
            </a:solidFill>
          </a:endParaRPr>
        </a:p>
      </dsp:txBody>
      <dsp:txXfrm>
        <a:off x="6788" y="3625805"/>
        <a:ext cx="3690000" cy="1260000"/>
      </dsp:txXfrm>
    </dsp:sp>
    <dsp:sp modelId="{898DB933-058B-4FF1-99BD-14791198405F}">
      <dsp:nvSpPr>
        <dsp:cNvPr id="0" name=""/>
        <dsp:cNvSpPr/>
      </dsp:nvSpPr>
      <dsp:spPr>
        <a:xfrm>
          <a:off x="5357288" y="1449680"/>
          <a:ext cx="1660500" cy="166050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8D35AE-7077-4C7D-932F-BA179FE6230B}">
      <dsp:nvSpPr>
        <dsp:cNvPr id="0" name=""/>
        <dsp:cNvSpPr/>
      </dsp:nvSpPr>
      <dsp:spPr>
        <a:xfrm>
          <a:off x="4342538" y="3625805"/>
          <a:ext cx="3690000" cy="126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b="1" i="0" u="none" kern="1200" dirty="0">
              <a:solidFill>
                <a:schemeClr val="tx1"/>
              </a:solidFill>
              <a:hlinkClick xmlns:r="http://schemas.openxmlformats.org/officeDocument/2006/relationships" r:id="rId6">
                <a:extLst>
                  <a:ext uri="{A12FA001-AC4F-418D-AE19-62706E023703}">
                    <ahyp:hlinkClr xmlns:ahyp="http://schemas.microsoft.com/office/drawing/2018/hyperlinkcolor" val="tx"/>
                  </a:ext>
                </a:extLst>
              </a:hlinkClick>
            </a:rPr>
            <a:t>Website:</a:t>
          </a:r>
          <a:r>
            <a:rPr lang="en-US" sz="2800" b="1" i="0" kern="1200" dirty="0">
              <a:solidFill>
                <a:srgbClr val="00B0F0"/>
              </a:solidFill>
              <a:hlinkClick xmlns:r="http://schemas.openxmlformats.org/officeDocument/2006/relationships" r:id="rId6">
                <a:extLst>
                  <a:ext uri="{A12FA001-AC4F-418D-AE19-62706E023703}">
                    <ahyp:hlinkClr xmlns:ahyp="http://schemas.microsoft.com/office/drawing/2018/hyperlinkcolor" val="tx"/>
                  </a:ext>
                </a:extLst>
              </a:hlinkClick>
            </a:rPr>
            <a:t> </a:t>
          </a:r>
          <a:r>
            <a:rPr lang="en-US" sz="2800" b="1" kern="1200" dirty="0">
              <a:solidFill>
                <a:srgbClr val="00B0F0"/>
              </a:solidFill>
              <a:hlinkClick xmlns:r="http://schemas.openxmlformats.org/officeDocument/2006/relationships" r:id="rId6">
                <a:extLst>
                  <a:ext uri="{A12FA001-AC4F-418D-AE19-62706E023703}">
                    <ahyp:hlinkClr xmlns:ahyp="http://schemas.microsoft.com/office/drawing/2018/hyperlinkcolor" val="tx"/>
                  </a:ext>
                </a:extLst>
              </a:hlinkClick>
            </a:rPr>
            <a:t>https://www.houstonisd.org/Domain/52335</a:t>
          </a:r>
          <a:endParaRPr lang="en-US" sz="2800" kern="1200" dirty="0">
            <a:solidFill>
              <a:srgbClr val="00B0F0"/>
            </a:solidFill>
          </a:endParaRPr>
        </a:p>
      </dsp:txBody>
      <dsp:txXfrm>
        <a:off x="4342538" y="3625805"/>
        <a:ext cx="3690000" cy="126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2/15/2022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2/15/2022</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2/15/2022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2/15/2022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2/15/2022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2/15/2022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2/15/2022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on.ch/cgi-bin/HONcode/principles.pl?English"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hon.ch/cgi-bin/HONcode/principles.pl?English"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on.ch/cgi-bin/HONcode/principles.pl?English"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hon.ch/cgi-bin/HONcode/principles.pl?English"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hon.ch/cgi-bin/HONcode/principles.pl?English"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houstonisd.org/Domain/52335" TargetMode="External"/><Relationship Id="rId2" Type="http://schemas.openxmlformats.org/officeDocument/2006/relationships/hyperlink" Target="mailto:Anna.Haro@Houstonisd.org" TargetMode="External"/><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oi.org/10.3109/1753815090335903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l="19932" r="27623" b="1"/>
          <a:stretch/>
        </p:blipFill>
        <p:spPr>
          <a:xfrm>
            <a:off x="-3047" y="10"/>
            <a:ext cx="12191999" cy="6857990"/>
          </a:xfrm>
          <a:prstGeom prst="rect">
            <a:avLst/>
          </a:prstGeom>
        </p:spPr>
      </p:pic>
      <p:sp>
        <p:nvSpPr>
          <p:cNvPr id="38" name="Rectangle 37">
            <a:extLst>
              <a:ext uri="{FF2B5EF4-FFF2-40B4-BE49-F238E27FC236}">
                <a16:creationId xmlns:a16="http://schemas.microsoft.com/office/drawing/2014/main" id="{5683D043-25BB-4AC9-8130-641179672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3323345"/>
          </a:xfrm>
          <a:prstGeom prst="rect">
            <a:avLst/>
          </a:prstGeom>
          <a:gradFill flip="none" rotWithShape="1">
            <a:gsLst>
              <a:gs pos="57000">
                <a:schemeClr val="tx1">
                  <a:alpha val="3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1" y="352338"/>
            <a:ext cx="12188950" cy="4198700"/>
          </a:xfrm>
        </p:spPr>
        <p:txBody>
          <a:bodyPr anchor="t">
            <a:normAutofit/>
          </a:bodyPr>
          <a:lstStyle/>
          <a:p>
            <a:pPr>
              <a:lnSpc>
                <a:spcPct val="90000"/>
              </a:lnSpc>
            </a:pPr>
            <a:r>
              <a:rPr lang="en-US" sz="7200" dirty="0">
                <a:solidFill>
                  <a:schemeClr val="accent1"/>
                </a:solidFill>
                <a:highlight>
                  <a:srgbClr val="000000"/>
                </a:highlight>
              </a:rPr>
              <a:t>The HON-Code: The principles of Website Evaluation</a:t>
            </a:r>
            <a:br>
              <a:rPr lang="en-US" sz="7200" dirty="0">
                <a:solidFill>
                  <a:schemeClr val="accent1"/>
                </a:solidFill>
                <a:highlight>
                  <a:srgbClr val="000000"/>
                </a:highlight>
              </a:rPr>
            </a:br>
            <a:endParaRPr lang="en-US" sz="7200" dirty="0">
              <a:solidFill>
                <a:schemeClr val="accent1"/>
              </a:solidFill>
              <a:highlight>
                <a:srgbClr val="000000"/>
              </a:highlight>
            </a:endParaRPr>
          </a:p>
        </p:txBody>
      </p:sp>
      <p:sp>
        <p:nvSpPr>
          <p:cNvPr id="40" name="Rectangle 39">
            <a:extLst>
              <a:ext uri="{FF2B5EF4-FFF2-40B4-BE49-F238E27FC236}">
                <a16:creationId xmlns:a16="http://schemas.microsoft.com/office/drawing/2014/main" id="{AA61CCAC-6875-474C-8E9E-F57ABF078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47" y="4704862"/>
            <a:ext cx="12191999" cy="2155484"/>
          </a:xfrm>
          <a:prstGeom prst="rect">
            <a:avLst/>
          </a:prstGeom>
          <a:gradFill flip="none" rotWithShape="1">
            <a:gsLst>
              <a:gs pos="59000">
                <a:schemeClr val="tx1">
                  <a:alpha val="3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321732" y="3323345"/>
            <a:ext cx="11867219" cy="3342498"/>
          </a:xfrm>
        </p:spPr>
        <p:txBody>
          <a:bodyPr anchor="b">
            <a:normAutofit/>
          </a:bodyPr>
          <a:lstStyle/>
          <a:p>
            <a:r>
              <a:rPr lang="en-US" sz="4000" dirty="0">
                <a:highlight>
                  <a:srgbClr val="000000"/>
                </a:highlight>
              </a:rPr>
              <a:t>February 2022</a:t>
            </a:r>
          </a:p>
          <a:p>
            <a:r>
              <a:rPr lang="en-US" sz="4000" dirty="0">
                <a:highlight>
                  <a:srgbClr val="000000"/>
                </a:highlight>
              </a:rPr>
              <a:t>Westside high School</a:t>
            </a:r>
            <a:endParaRPr lang="en-US" sz="4000" dirty="0">
              <a:solidFill>
                <a:schemeClr val="accent1"/>
              </a:solidFill>
              <a:highlight>
                <a:srgbClr val="000000"/>
              </a:highlight>
            </a:endParaRPr>
          </a:p>
          <a:p>
            <a:r>
              <a:rPr lang="en-US" sz="4000" dirty="0">
                <a:solidFill>
                  <a:schemeClr val="accent1"/>
                </a:solidFill>
                <a:highlight>
                  <a:srgbClr val="000000"/>
                </a:highlight>
              </a:rPr>
              <a:t>Dr. Anna Haro</a:t>
            </a:r>
            <a:endParaRPr lang="en-US" sz="4000" dirty="0">
              <a:highlight>
                <a:srgbClr val="000000"/>
              </a:highlight>
            </a:endParaRPr>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798277" cy="4608003"/>
          </a:xfrm>
        </p:spPr>
        <p:txBody>
          <a:bodyPr anchor="ctr">
            <a:normAutofit/>
          </a:bodyPr>
          <a:lstStyle/>
          <a:p>
            <a:r>
              <a:rPr lang="en-US" sz="4000" dirty="0">
                <a:solidFill>
                  <a:schemeClr val="accent1"/>
                </a:solidFill>
              </a:rPr>
              <a:t>B. 8 HON-Code principles</a:t>
            </a:r>
            <a:br>
              <a:rPr lang="en-US" sz="4000" dirty="0">
                <a:solidFill>
                  <a:schemeClr val="accent1"/>
                </a:solidFill>
              </a:rPr>
            </a:br>
            <a:r>
              <a:rPr lang="en-US" sz="1600" dirty="0">
                <a:solidFill>
                  <a:schemeClr val="tx1"/>
                </a:solidFill>
              </a:rPr>
              <a:t>Info: accessed from </a:t>
            </a:r>
            <a:r>
              <a:rPr lang="en-US" sz="1600" dirty="0">
                <a:solidFill>
                  <a:schemeClr val="tx1"/>
                </a:solidFill>
                <a:hlinkClick r:id="rId2">
                  <a:extLst>
                    <a:ext uri="{A12FA001-AC4F-418D-AE19-62706E023703}">
                      <ahyp:hlinkClr xmlns:ahyp="http://schemas.microsoft.com/office/drawing/2018/hyperlinkcolor" val="tx"/>
                    </a:ext>
                  </a:extLst>
                </a:hlinkClick>
              </a:rPr>
              <a:t>https://www.hon.ch/cgi-bin/HONcode/principles.pl?English</a:t>
            </a:r>
            <a:r>
              <a:rPr lang="en-US" sz="1600" dirty="0">
                <a:solidFill>
                  <a:schemeClr val="tx1"/>
                </a:solidFill>
              </a:rPr>
              <a:t> (30/SEPT/2020).</a:t>
            </a: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635829" y="457200"/>
            <a:ext cx="8556172" cy="6400799"/>
          </a:xfrm>
        </p:spPr>
        <p:txBody>
          <a:bodyPr>
            <a:normAutofit fontScale="85000" lnSpcReduction="20000"/>
          </a:bodyPr>
          <a:lstStyle/>
          <a:p>
            <a:pPr marL="0" indent="0" algn="l">
              <a:buNone/>
            </a:pPr>
            <a:r>
              <a:rPr lang="en-US" sz="3600" b="1" i="0" dirty="0">
                <a:solidFill>
                  <a:schemeClr val="tx1"/>
                </a:solidFill>
                <a:effectLst/>
                <a:latin typeface="Open Sans"/>
              </a:rPr>
              <a:t>1. Authoritative “</a:t>
            </a:r>
            <a:r>
              <a:rPr lang="en-US" sz="3600" b="0" i="0" dirty="0">
                <a:solidFill>
                  <a:schemeClr val="tx1"/>
                </a:solidFill>
                <a:effectLst/>
                <a:latin typeface="Open Sans"/>
              </a:rPr>
              <a:t>Any medical or health advice provided and hosted on this site will only be given by medically trained and qualified professionals unless a clear statement is made that a piece of advice offered is from a non-medically qualified individual or organization.”</a:t>
            </a:r>
          </a:p>
          <a:p>
            <a:pPr marL="0" indent="0" algn="l">
              <a:buNone/>
            </a:pPr>
            <a:r>
              <a:rPr lang="en-US" sz="3600" b="1" i="0" dirty="0">
                <a:solidFill>
                  <a:srgbClr val="FF0000"/>
                </a:solidFill>
                <a:effectLst/>
                <a:latin typeface="Open Sans"/>
              </a:rPr>
              <a:t>Discussion question: Would you choose website A or website B?</a:t>
            </a:r>
          </a:p>
          <a:p>
            <a:pPr marL="0" indent="0">
              <a:buNone/>
            </a:pPr>
            <a:r>
              <a:rPr lang="en-US" sz="3600" b="1" i="0" dirty="0">
                <a:solidFill>
                  <a:schemeClr val="tx1"/>
                </a:solidFill>
                <a:effectLst/>
                <a:latin typeface="Open Sans"/>
              </a:rPr>
              <a:t>2. Complementarity “</a:t>
            </a:r>
            <a:r>
              <a:rPr lang="en-US" sz="3600" b="0" i="0" dirty="0">
                <a:solidFill>
                  <a:schemeClr val="tx1"/>
                </a:solidFill>
                <a:effectLst/>
                <a:latin typeface="Open Sans"/>
              </a:rPr>
              <a:t>The information provided on this site is designed to support, not replace, the relationship that exists between a patient/site visitor and his/her existing physician.”</a:t>
            </a:r>
          </a:p>
        </p:txBody>
      </p:sp>
    </p:spTree>
    <p:extLst>
      <p:ext uri="{BB962C8B-B14F-4D97-AF65-F5344CB8AC3E}">
        <p14:creationId xmlns:p14="http://schemas.microsoft.com/office/powerpoint/2010/main" val="75062503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798277" cy="4608003"/>
          </a:xfrm>
        </p:spPr>
        <p:txBody>
          <a:bodyPr anchor="ctr">
            <a:normAutofit/>
          </a:bodyPr>
          <a:lstStyle/>
          <a:p>
            <a:r>
              <a:rPr lang="en-US" sz="4000" dirty="0">
                <a:solidFill>
                  <a:schemeClr val="accent1"/>
                </a:solidFill>
              </a:rPr>
              <a:t>Sample disclaimer</a:t>
            </a:r>
            <a:endParaRPr lang="en-US" sz="1600" dirty="0">
              <a:solidFill>
                <a:schemeClr val="tx1"/>
              </a:solidFill>
            </a:endParaRP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635829" y="457200"/>
            <a:ext cx="8556172" cy="6400799"/>
          </a:xfrm>
        </p:spPr>
        <p:txBody>
          <a:bodyPr>
            <a:normAutofit fontScale="92500"/>
          </a:bodyPr>
          <a:lstStyle/>
          <a:p>
            <a:pPr marL="0" indent="0">
              <a:buNone/>
            </a:pPr>
            <a:r>
              <a:rPr lang="en-US" sz="3600" dirty="0"/>
              <a:t>Disclaimer: The information discussed during the Mental Health Disorders Presentations is intended to inform and educate high school students.  The presentations do not replace the advice and individualized care from a qualified mental health care provider. However, please know that I am available to listen should you or a friend need help. I will guide you to the counselors and social worker if needed, and I can provide fact-based answers and resources about your medications and treatment.</a:t>
            </a:r>
            <a:endParaRPr lang="en-US" sz="4400" dirty="0"/>
          </a:p>
        </p:txBody>
      </p:sp>
    </p:spTree>
    <p:extLst>
      <p:ext uri="{BB962C8B-B14F-4D97-AF65-F5344CB8AC3E}">
        <p14:creationId xmlns:p14="http://schemas.microsoft.com/office/powerpoint/2010/main" val="62287401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798277" cy="4608003"/>
          </a:xfrm>
        </p:spPr>
        <p:txBody>
          <a:bodyPr anchor="ctr">
            <a:normAutofit/>
          </a:bodyPr>
          <a:lstStyle/>
          <a:p>
            <a:r>
              <a:rPr lang="en-US" sz="4000" dirty="0">
                <a:solidFill>
                  <a:schemeClr val="accent1"/>
                </a:solidFill>
              </a:rPr>
              <a:t>B. 8 HON-Code principles</a:t>
            </a:r>
            <a:br>
              <a:rPr lang="en-US" sz="4000" dirty="0">
                <a:solidFill>
                  <a:schemeClr val="accent1"/>
                </a:solidFill>
              </a:rPr>
            </a:br>
            <a:r>
              <a:rPr lang="en-US" sz="2000" dirty="0">
                <a:solidFill>
                  <a:schemeClr val="tx1"/>
                </a:solidFill>
              </a:rPr>
              <a:t>Info: accessed from </a:t>
            </a:r>
            <a:r>
              <a:rPr lang="en-US" sz="2000" dirty="0">
                <a:solidFill>
                  <a:schemeClr val="tx1"/>
                </a:solidFill>
                <a:hlinkClick r:id="rId2">
                  <a:extLst>
                    <a:ext uri="{A12FA001-AC4F-418D-AE19-62706E023703}">
                      <ahyp:hlinkClr xmlns:ahyp="http://schemas.microsoft.com/office/drawing/2018/hyperlinkcolor" val="tx"/>
                    </a:ext>
                  </a:extLst>
                </a:hlinkClick>
              </a:rPr>
              <a:t>https://www.hon.ch/cgi-bin/HONcode/principles.pl?English</a:t>
            </a:r>
            <a:r>
              <a:rPr lang="en-US" sz="2000" dirty="0">
                <a:solidFill>
                  <a:schemeClr val="tx1"/>
                </a:solidFill>
              </a:rPr>
              <a:t> (30/SEPT/2020).</a:t>
            </a:r>
            <a:endParaRPr lang="en-US" sz="2000" dirty="0">
              <a:solidFill>
                <a:schemeClr val="accent1"/>
              </a:solidFill>
            </a:endParaRP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635829" y="457200"/>
            <a:ext cx="8556172" cy="6400799"/>
          </a:xfrm>
        </p:spPr>
        <p:txBody>
          <a:bodyPr>
            <a:normAutofit lnSpcReduction="10000"/>
          </a:bodyPr>
          <a:lstStyle/>
          <a:p>
            <a:pPr marL="0" indent="0" algn="l">
              <a:buNone/>
            </a:pPr>
            <a:r>
              <a:rPr lang="en-US" sz="3600" b="1" i="0" dirty="0">
                <a:solidFill>
                  <a:schemeClr val="tx1"/>
                </a:solidFill>
                <a:effectLst/>
                <a:latin typeface="Open Sans"/>
              </a:rPr>
              <a:t>3. Privacy</a:t>
            </a:r>
            <a:endParaRPr lang="en-US" sz="3600" b="0" i="0" dirty="0">
              <a:solidFill>
                <a:schemeClr val="tx1"/>
              </a:solidFill>
              <a:effectLst/>
              <a:latin typeface="Open Sans"/>
            </a:endParaRPr>
          </a:p>
          <a:p>
            <a:pPr marL="0" indent="0" algn="just">
              <a:buNone/>
            </a:pPr>
            <a:r>
              <a:rPr lang="en-US" sz="3600" b="0" i="0" dirty="0">
                <a:solidFill>
                  <a:schemeClr val="tx1"/>
                </a:solidFill>
                <a:effectLst/>
                <a:latin typeface="Open Sans"/>
              </a:rPr>
              <a:t>“Confidentiality of data relating to individual patients and visitors to a medical/health Web site, including their identity, is respected by this Web site. The Web site owners undertake to honor or exceed the legal requirements of medical/health information privacy that apply in the country and state where the Web site and mirror sites are located.”</a:t>
            </a:r>
          </a:p>
        </p:txBody>
      </p:sp>
    </p:spTree>
    <p:extLst>
      <p:ext uri="{BB962C8B-B14F-4D97-AF65-F5344CB8AC3E}">
        <p14:creationId xmlns:p14="http://schemas.microsoft.com/office/powerpoint/2010/main" val="322811845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798277" cy="4608003"/>
          </a:xfrm>
        </p:spPr>
        <p:txBody>
          <a:bodyPr anchor="ctr">
            <a:normAutofit/>
          </a:bodyPr>
          <a:lstStyle/>
          <a:p>
            <a:r>
              <a:rPr lang="en-US" sz="4000" dirty="0">
                <a:solidFill>
                  <a:schemeClr val="accent1"/>
                </a:solidFill>
              </a:rPr>
              <a:t>B. 8 HON-Code principles</a:t>
            </a:r>
            <a:br>
              <a:rPr lang="en-US" sz="4000" dirty="0">
                <a:solidFill>
                  <a:schemeClr val="accent1"/>
                </a:solidFill>
              </a:rPr>
            </a:b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rPr>
              <a:t>Info: accessed from </a:t>
            </a: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hlinkClick r:id="rId2">
                  <a:extLst>
                    <a:ext uri="{A12FA001-AC4F-418D-AE19-62706E023703}">
                      <ahyp:hlinkClr xmlns:ahyp="http://schemas.microsoft.com/office/drawing/2018/hyperlinkcolor" val="tx"/>
                    </a:ext>
                  </a:extLst>
                </a:hlinkClick>
              </a:rPr>
              <a:t>https://www.hon.ch/cgi-bin/HONcode/principles.pl?English</a:t>
            </a: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rPr>
              <a:t> (30/SEPT/2020).</a:t>
            </a:r>
            <a:endParaRPr lang="en-US" sz="4000" dirty="0">
              <a:solidFill>
                <a:schemeClr val="accent1"/>
              </a:solidFill>
            </a:endParaRP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798277" y="548639"/>
            <a:ext cx="8393724" cy="6309359"/>
          </a:xfrm>
        </p:spPr>
        <p:txBody>
          <a:bodyPr>
            <a:noAutofit/>
          </a:bodyPr>
          <a:lstStyle/>
          <a:p>
            <a:pPr marL="0" indent="0" algn="l">
              <a:lnSpc>
                <a:spcPct val="100000"/>
              </a:lnSpc>
              <a:buNone/>
            </a:pPr>
            <a:r>
              <a:rPr lang="en-US" sz="2900" b="1" i="0" dirty="0">
                <a:solidFill>
                  <a:schemeClr val="tx1"/>
                </a:solidFill>
                <a:effectLst/>
                <a:latin typeface="Open Sans"/>
              </a:rPr>
              <a:t>4. Attribution </a:t>
            </a:r>
            <a:r>
              <a:rPr lang="en-US" sz="2900" b="0" i="0" dirty="0">
                <a:solidFill>
                  <a:schemeClr val="tx1"/>
                </a:solidFill>
                <a:effectLst/>
                <a:latin typeface="Open Sans"/>
              </a:rPr>
              <a:t>“Where appropriate, information contained on this site will be supported by clear references to source data and, where possible, have specific HTML links to that data. The date when a clinical page was last modified will be clearly displayed.”</a:t>
            </a:r>
          </a:p>
          <a:p>
            <a:pPr marL="0" indent="0">
              <a:lnSpc>
                <a:spcPct val="100000"/>
              </a:lnSpc>
              <a:buNone/>
            </a:pPr>
            <a:r>
              <a:rPr lang="en-US" sz="2900" b="1" i="0" dirty="0">
                <a:solidFill>
                  <a:schemeClr val="tx1"/>
                </a:solidFill>
                <a:effectLst/>
                <a:latin typeface="Open Sans"/>
              </a:rPr>
              <a:t>5. Justifiability </a:t>
            </a:r>
            <a:r>
              <a:rPr lang="en-US" sz="2900" b="1" i="0" dirty="0">
                <a:solidFill>
                  <a:srgbClr val="FF0000"/>
                </a:solidFill>
                <a:effectLst/>
                <a:latin typeface="Open Sans"/>
              </a:rPr>
              <a:t>Ask your students: What is the root word? </a:t>
            </a:r>
            <a:r>
              <a:rPr lang="en-US" sz="2900" b="0" i="0" dirty="0">
                <a:solidFill>
                  <a:schemeClr val="tx1"/>
                </a:solidFill>
                <a:effectLst/>
                <a:latin typeface="Open Sans"/>
              </a:rPr>
              <a:t>“Any claims relating to the benefits</a:t>
            </a:r>
            <a:r>
              <a:rPr lang="en-US" sz="2900" dirty="0">
                <a:solidFill>
                  <a:schemeClr val="tx1"/>
                </a:solidFill>
                <a:latin typeface="Open Sans"/>
              </a:rPr>
              <a:t> or </a:t>
            </a:r>
            <a:r>
              <a:rPr lang="en-US" sz="2900" b="0" i="0" dirty="0">
                <a:solidFill>
                  <a:schemeClr val="tx1"/>
                </a:solidFill>
                <a:effectLst/>
                <a:latin typeface="Open Sans"/>
              </a:rPr>
              <a:t>performance of a specific treatment, commercial product or service will be supported by appropriate, balanced evidence in the manner outlined above in Principle </a:t>
            </a:r>
            <a:r>
              <a:rPr lang="en-US" sz="2900" dirty="0">
                <a:solidFill>
                  <a:schemeClr val="tx1"/>
                </a:solidFill>
                <a:latin typeface="Open Sans"/>
              </a:rPr>
              <a:t>4.”</a:t>
            </a:r>
            <a:endParaRPr lang="en-US" sz="2900" b="0" i="0" dirty="0">
              <a:solidFill>
                <a:schemeClr val="tx1"/>
              </a:solidFill>
              <a:effectLst/>
              <a:latin typeface="Open Sans"/>
            </a:endParaRPr>
          </a:p>
        </p:txBody>
      </p:sp>
    </p:spTree>
    <p:extLst>
      <p:ext uri="{BB962C8B-B14F-4D97-AF65-F5344CB8AC3E}">
        <p14:creationId xmlns:p14="http://schemas.microsoft.com/office/powerpoint/2010/main" val="3657248936"/>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798277" cy="4608003"/>
          </a:xfrm>
        </p:spPr>
        <p:txBody>
          <a:bodyPr anchor="ctr">
            <a:normAutofit/>
          </a:bodyPr>
          <a:lstStyle/>
          <a:p>
            <a:r>
              <a:rPr lang="en-US" sz="4000" dirty="0">
                <a:solidFill>
                  <a:schemeClr val="accent1"/>
                </a:solidFill>
              </a:rPr>
              <a:t>B. 8 HON-Code principles</a:t>
            </a:r>
            <a:br>
              <a:rPr lang="en-US" sz="4000" dirty="0">
                <a:solidFill>
                  <a:schemeClr val="accent1"/>
                </a:solidFill>
              </a:rPr>
            </a:b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rPr>
              <a:t>Info: accessed from </a:t>
            </a: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hlinkClick r:id="rId2">
                  <a:extLst>
                    <a:ext uri="{A12FA001-AC4F-418D-AE19-62706E023703}">
                      <ahyp:hlinkClr xmlns:ahyp="http://schemas.microsoft.com/office/drawing/2018/hyperlinkcolor" val="tx"/>
                    </a:ext>
                  </a:extLst>
                </a:hlinkClick>
              </a:rPr>
              <a:t>https://www.hon.ch/cgi-bin/HONcode/principles.pl?English</a:t>
            </a: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rPr>
              <a:t> (30/SEPT/2020).</a:t>
            </a:r>
            <a:endParaRPr lang="en-US" sz="4000" dirty="0">
              <a:solidFill>
                <a:schemeClr val="accent1"/>
              </a:solidFill>
            </a:endParaRP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635829" y="752622"/>
            <a:ext cx="8556172" cy="6105377"/>
          </a:xfrm>
        </p:spPr>
        <p:txBody>
          <a:bodyPr>
            <a:normAutofit/>
          </a:bodyPr>
          <a:lstStyle/>
          <a:p>
            <a:pPr marL="0" indent="0">
              <a:buNone/>
            </a:pPr>
            <a:r>
              <a:rPr lang="en-US" sz="3600" b="1" i="0" dirty="0">
                <a:solidFill>
                  <a:schemeClr val="tx1"/>
                </a:solidFill>
                <a:effectLst/>
                <a:latin typeface="Open Sans"/>
              </a:rPr>
              <a:t>6. Transparency</a:t>
            </a:r>
            <a:endParaRPr lang="en-US" sz="3600" b="0" i="0" dirty="0">
              <a:solidFill>
                <a:schemeClr val="tx1"/>
              </a:solidFill>
              <a:effectLst/>
              <a:latin typeface="Open Sans"/>
            </a:endParaRPr>
          </a:p>
          <a:p>
            <a:pPr marL="0" indent="0" algn="just">
              <a:buNone/>
            </a:pPr>
            <a:r>
              <a:rPr lang="en-US" sz="3600" b="0" i="0" dirty="0">
                <a:solidFill>
                  <a:schemeClr val="tx1"/>
                </a:solidFill>
                <a:effectLst/>
                <a:latin typeface="Open Sans"/>
              </a:rPr>
              <a:t>“The designers of this Web site will seek to provide information in the clearest possible manner and provide contact addresses for visitors that seek further information or support. The Webmaster will display his/her E-mail address clearly throughout the Web site.”</a:t>
            </a:r>
          </a:p>
          <a:p>
            <a:pPr marL="0" indent="0">
              <a:buNone/>
            </a:pPr>
            <a:endParaRPr lang="en-US" sz="3500" dirty="0">
              <a:solidFill>
                <a:srgbClr val="FF0000"/>
              </a:solidFill>
            </a:endParaRPr>
          </a:p>
        </p:txBody>
      </p:sp>
    </p:spTree>
    <p:extLst>
      <p:ext uri="{BB962C8B-B14F-4D97-AF65-F5344CB8AC3E}">
        <p14:creationId xmlns:p14="http://schemas.microsoft.com/office/powerpoint/2010/main" val="4012548931"/>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798277" cy="4608003"/>
          </a:xfrm>
        </p:spPr>
        <p:txBody>
          <a:bodyPr anchor="ctr">
            <a:normAutofit/>
          </a:bodyPr>
          <a:lstStyle/>
          <a:p>
            <a:r>
              <a:rPr lang="en-US" sz="4000" dirty="0">
                <a:solidFill>
                  <a:schemeClr val="accent1"/>
                </a:solidFill>
              </a:rPr>
              <a:t>B. 8 HON-Code principles</a:t>
            </a:r>
            <a:br>
              <a:rPr lang="en-US" sz="4000" dirty="0">
                <a:solidFill>
                  <a:schemeClr val="accent1"/>
                </a:solidFill>
              </a:rPr>
            </a:b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rPr>
              <a:t>Info: accessed from </a:t>
            </a: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hlinkClick r:id="rId2">
                  <a:extLst>
                    <a:ext uri="{A12FA001-AC4F-418D-AE19-62706E023703}">
                      <ahyp:hlinkClr xmlns:ahyp="http://schemas.microsoft.com/office/drawing/2018/hyperlinkcolor" val="tx"/>
                    </a:ext>
                  </a:extLst>
                </a:hlinkClick>
              </a:rPr>
              <a:t>https://www.hon.ch/cgi-bin/HONcode/principles.pl?English</a:t>
            </a:r>
            <a:r>
              <a:rPr kumimoji="0" lang="en-US" sz="2000" b="0" i="0" u="none" strike="noStrike" kern="1200" cap="all" spc="0" normalizeH="0" baseline="0" noProof="0" dirty="0">
                <a:ln>
                  <a:noFill/>
                </a:ln>
                <a:solidFill>
                  <a:prstClr val="white"/>
                </a:solidFill>
                <a:effectLst/>
                <a:uLnTx/>
                <a:uFillTx/>
                <a:latin typeface="Franklin Gothic Demi" panose="020B0502020104020203"/>
                <a:ea typeface="+mj-ea"/>
                <a:cs typeface="+mj-cs"/>
              </a:rPr>
              <a:t> (30/SEPT/2020).</a:t>
            </a:r>
            <a:endParaRPr lang="en-US" sz="4000" dirty="0">
              <a:solidFill>
                <a:schemeClr val="accent1"/>
              </a:solidFill>
            </a:endParaRP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572955" y="548640"/>
            <a:ext cx="8556172" cy="6309359"/>
          </a:xfrm>
        </p:spPr>
        <p:txBody>
          <a:bodyPr>
            <a:normAutofit fontScale="77500" lnSpcReduction="20000"/>
          </a:bodyPr>
          <a:lstStyle/>
          <a:p>
            <a:pPr marL="0" indent="0" algn="l">
              <a:buNone/>
            </a:pPr>
            <a:r>
              <a:rPr lang="en-US" sz="3600" b="1" i="0" dirty="0">
                <a:solidFill>
                  <a:schemeClr val="tx1"/>
                </a:solidFill>
                <a:effectLst/>
                <a:latin typeface="Open Sans"/>
              </a:rPr>
              <a:t>7. Financial disclosure  </a:t>
            </a:r>
            <a:r>
              <a:rPr lang="en-US" sz="3600" b="0" i="0" dirty="0">
                <a:solidFill>
                  <a:schemeClr val="tx1"/>
                </a:solidFill>
                <a:effectLst/>
                <a:latin typeface="Open Sans"/>
              </a:rPr>
              <a:t>“Support for this Web site will be clearly identified, including the identities of commercial and non-commercial organizations that have contributed funding, services or material for the site.”</a:t>
            </a:r>
          </a:p>
          <a:p>
            <a:pPr marL="0" indent="0" algn="l">
              <a:buNone/>
            </a:pPr>
            <a:r>
              <a:rPr lang="en-US" sz="3600" b="1" i="0" dirty="0">
                <a:solidFill>
                  <a:schemeClr val="tx1"/>
                </a:solidFill>
                <a:effectLst/>
                <a:latin typeface="Open Sans"/>
              </a:rPr>
              <a:t>8. Advertising policy </a:t>
            </a:r>
            <a:r>
              <a:rPr lang="en-US" sz="3600" b="0" i="0" dirty="0">
                <a:solidFill>
                  <a:schemeClr val="tx1"/>
                </a:solidFill>
                <a:effectLst/>
                <a:latin typeface="Open Sans"/>
              </a:rPr>
              <a:t>“If advertising is a source of funding it will be clearly stated. A brief description of the advertising policy adopted by the Web site owners will be displayed on the site. Advertising and other promotional material will be presented to viewers in a manner and context that facilitates differentiation between it and the original material created by the institution operating the site.”</a:t>
            </a:r>
            <a:endParaRPr lang="en-US" sz="3500" dirty="0">
              <a:solidFill>
                <a:srgbClr val="FF0000"/>
              </a:solidFill>
            </a:endParaRPr>
          </a:p>
        </p:txBody>
      </p:sp>
    </p:spTree>
    <p:extLst>
      <p:ext uri="{BB962C8B-B14F-4D97-AF65-F5344CB8AC3E}">
        <p14:creationId xmlns:p14="http://schemas.microsoft.com/office/powerpoint/2010/main" val="3548223894"/>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959157" y="1113764"/>
            <a:ext cx="3269749" cy="4624327"/>
          </a:xfrm>
        </p:spPr>
        <p:txBody>
          <a:bodyPr anchor="ctr">
            <a:normAutofit/>
          </a:bodyPr>
          <a:lstStyle/>
          <a:p>
            <a:r>
              <a:rPr lang="en-US" dirty="0">
                <a:solidFill>
                  <a:srgbClr val="FFFFFF"/>
                </a:solidFill>
              </a:rPr>
              <a:t>B. 8 HON-Code principles</a:t>
            </a:r>
            <a:br>
              <a:rPr lang="en-US" dirty="0">
                <a:solidFill>
                  <a:srgbClr val="FFFFFF"/>
                </a:solidFill>
              </a:rPr>
            </a:br>
            <a:endParaRPr lang="en-US" dirty="0">
              <a:solidFill>
                <a:srgbClr val="FFFFFF"/>
              </a:solidFill>
            </a:endParaRPr>
          </a:p>
        </p:txBody>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4665324" y="0"/>
            <a:ext cx="7526675" cy="6858000"/>
          </a:xfrm>
        </p:spPr>
        <p:txBody>
          <a:bodyPr anchor="ctr">
            <a:normAutofit fontScale="92500"/>
          </a:bodyPr>
          <a:lstStyle/>
          <a:p>
            <a:pPr>
              <a:lnSpc>
                <a:spcPct val="160000"/>
              </a:lnSpc>
            </a:pPr>
            <a:r>
              <a:rPr lang="en-US" sz="3300" b="1" dirty="0">
                <a:solidFill>
                  <a:srgbClr val="FF0000"/>
                </a:solidFill>
                <a:latin typeface="Open Sans"/>
              </a:rPr>
              <a:t>A-L D</a:t>
            </a:r>
            <a:r>
              <a:rPr lang="en-US" sz="3300" b="1" i="0" dirty="0">
                <a:solidFill>
                  <a:srgbClr val="FF0000"/>
                </a:solidFill>
                <a:effectLst/>
                <a:latin typeface="Open Sans"/>
              </a:rPr>
              <a:t>iscussion question: Why is it important to ask your students to consider the source of funding and how advertisements are displayed? </a:t>
            </a:r>
          </a:p>
          <a:p>
            <a:pPr>
              <a:lnSpc>
                <a:spcPct val="160000"/>
              </a:lnSpc>
            </a:pPr>
            <a:r>
              <a:rPr lang="en-US" sz="3300" b="1" dirty="0">
                <a:solidFill>
                  <a:srgbClr val="FF0000"/>
                </a:solidFill>
                <a:latin typeface="Open Sans"/>
              </a:rPr>
              <a:t>M-Z Discussion question: What different formats have websites used to display advertising? Why?</a:t>
            </a:r>
            <a:endParaRPr lang="en-US" sz="3300" b="1" i="0" dirty="0">
              <a:solidFill>
                <a:srgbClr val="FF0000"/>
              </a:solidFill>
              <a:effectLst/>
              <a:latin typeface="Open Sans"/>
            </a:endParaRPr>
          </a:p>
          <a:p>
            <a:pPr marL="0" indent="0">
              <a:buNone/>
            </a:pPr>
            <a:endParaRPr lang="en-US" dirty="0"/>
          </a:p>
        </p:txBody>
      </p:sp>
    </p:spTree>
    <p:extLst>
      <p:ext uri="{BB962C8B-B14F-4D97-AF65-F5344CB8AC3E}">
        <p14:creationId xmlns:p14="http://schemas.microsoft.com/office/powerpoint/2010/main" val="17563618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572955" cy="4608003"/>
          </a:xfrm>
        </p:spPr>
        <p:txBody>
          <a:bodyPr anchor="ctr">
            <a:normAutofit/>
          </a:bodyPr>
          <a:lstStyle/>
          <a:p>
            <a:r>
              <a:rPr lang="en-US" sz="4000" dirty="0">
                <a:solidFill>
                  <a:schemeClr val="accent1"/>
                </a:solidFill>
              </a:rPr>
              <a:t>C. Searching skills: </a:t>
            </a:r>
            <a:br>
              <a:rPr lang="en-US" sz="4000" dirty="0">
                <a:solidFill>
                  <a:schemeClr val="accent1"/>
                </a:solidFill>
              </a:rPr>
            </a:br>
            <a:r>
              <a:rPr lang="en-US" sz="4000" dirty="0">
                <a:solidFill>
                  <a:schemeClr val="accent1"/>
                </a:solidFill>
              </a:rPr>
              <a:t>what are </a:t>
            </a:r>
            <a:br>
              <a:rPr lang="en-US" sz="4000" dirty="0">
                <a:solidFill>
                  <a:schemeClr val="accent1"/>
                </a:solidFill>
              </a:rPr>
            </a:br>
            <a:r>
              <a:rPr lang="en-US" sz="4000" dirty="0">
                <a:solidFill>
                  <a:schemeClr val="accent1"/>
                </a:solidFill>
              </a:rPr>
              <a:t>the steps?</a:t>
            </a: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572955" y="457201"/>
            <a:ext cx="8556172" cy="6400800"/>
          </a:xfrm>
        </p:spPr>
        <p:txBody>
          <a:bodyPr>
            <a:normAutofit fontScale="92500" lnSpcReduction="10000"/>
          </a:bodyPr>
          <a:lstStyle/>
          <a:p>
            <a:pPr marL="514350" indent="-514350">
              <a:buAutoNum type="arabicPeriod"/>
            </a:pPr>
            <a:r>
              <a:rPr lang="en-US" sz="3500" dirty="0">
                <a:solidFill>
                  <a:schemeClr val="tx1"/>
                </a:solidFill>
              </a:rPr>
              <a:t>Always begin with the question.</a:t>
            </a:r>
          </a:p>
          <a:p>
            <a:pPr marL="514350" indent="-514350">
              <a:buFont typeface="Wingdings 2" panose="05020102010507070707" pitchFamily="18" charset="2"/>
              <a:buAutoNum type="arabicPeriod"/>
            </a:pPr>
            <a:r>
              <a:rPr lang="en-US" sz="3500" dirty="0">
                <a:solidFill>
                  <a:schemeClr val="tx1"/>
                </a:solidFill>
              </a:rPr>
              <a:t>Avoid bias in the search terms. There is a wide variation in results between the two searches: “dangers of vaccines” and “vaccine safety.” Consider using </a:t>
            </a:r>
            <a:r>
              <a:rPr lang="en-US" sz="3500" dirty="0" err="1">
                <a:solidFill>
                  <a:schemeClr val="tx1"/>
                </a:solidFill>
              </a:rPr>
              <a:t>MeSH</a:t>
            </a:r>
            <a:r>
              <a:rPr lang="en-US" sz="3500" dirty="0">
                <a:solidFill>
                  <a:schemeClr val="tx1"/>
                </a:solidFill>
              </a:rPr>
              <a:t> terms (</a:t>
            </a:r>
            <a:r>
              <a:rPr lang="en-US" sz="3500" dirty="0" err="1">
                <a:solidFill>
                  <a:schemeClr val="tx1"/>
                </a:solidFill>
              </a:rPr>
              <a:t>MEdical</a:t>
            </a:r>
            <a:r>
              <a:rPr lang="en-US" sz="3500" dirty="0">
                <a:solidFill>
                  <a:schemeClr val="tx1"/>
                </a:solidFill>
              </a:rPr>
              <a:t> Subject Headings). </a:t>
            </a:r>
          </a:p>
          <a:p>
            <a:pPr marL="514350" indent="-514350">
              <a:buFont typeface="Wingdings 2" panose="05020102010507070707" pitchFamily="18" charset="2"/>
              <a:buAutoNum type="arabicPeriod"/>
            </a:pPr>
            <a:r>
              <a:rPr lang="en-US" sz="3500" dirty="0">
                <a:solidFill>
                  <a:schemeClr val="tx1"/>
                </a:solidFill>
              </a:rPr>
              <a:t>Scan the first page of search results prior to clicking. (Do you see similar answers? Are there any reliable websites? Are there any “bizarre” results?)</a:t>
            </a:r>
          </a:p>
          <a:p>
            <a:pPr marL="514350" indent="-514350">
              <a:buAutoNum type="arabicPeriod"/>
            </a:pPr>
            <a:r>
              <a:rPr lang="en-US" sz="3500" dirty="0">
                <a:solidFill>
                  <a:schemeClr val="tx1"/>
                </a:solidFill>
              </a:rPr>
              <a:t>Pitfall: AVOID Ads.</a:t>
            </a:r>
          </a:p>
        </p:txBody>
      </p:sp>
    </p:spTree>
    <p:extLst>
      <p:ext uri="{BB962C8B-B14F-4D97-AF65-F5344CB8AC3E}">
        <p14:creationId xmlns:p14="http://schemas.microsoft.com/office/powerpoint/2010/main" val="83606326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572955" cy="4608003"/>
          </a:xfrm>
        </p:spPr>
        <p:txBody>
          <a:bodyPr anchor="ctr">
            <a:normAutofit/>
          </a:bodyPr>
          <a:lstStyle/>
          <a:p>
            <a:r>
              <a:rPr lang="en-US" sz="4000" dirty="0">
                <a:solidFill>
                  <a:schemeClr val="accent1"/>
                </a:solidFill>
              </a:rPr>
              <a:t>C. Searching skills: </a:t>
            </a:r>
            <a:br>
              <a:rPr lang="en-US" sz="4000" dirty="0">
                <a:solidFill>
                  <a:schemeClr val="accent1"/>
                </a:solidFill>
              </a:rPr>
            </a:br>
            <a:r>
              <a:rPr lang="en-US" sz="4000" dirty="0">
                <a:solidFill>
                  <a:schemeClr val="accent1"/>
                </a:solidFill>
              </a:rPr>
              <a:t>what are </a:t>
            </a:r>
            <a:br>
              <a:rPr lang="en-US" sz="4000" dirty="0">
                <a:solidFill>
                  <a:schemeClr val="accent1"/>
                </a:solidFill>
              </a:rPr>
            </a:br>
            <a:r>
              <a:rPr lang="en-US" sz="4000" dirty="0">
                <a:solidFill>
                  <a:schemeClr val="accent1"/>
                </a:solidFill>
              </a:rPr>
              <a:t>the steps?</a:t>
            </a: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418114" y="457200"/>
            <a:ext cx="8711013" cy="6553200"/>
          </a:xfrm>
        </p:spPr>
        <p:txBody>
          <a:bodyPr>
            <a:normAutofit fontScale="92500"/>
          </a:bodyPr>
          <a:lstStyle/>
          <a:p>
            <a:pPr marL="0" indent="0">
              <a:buNone/>
            </a:pPr>
            <a:r>
              <a:rPr lang="en-US" sz="3500" dirty="0">
                <a:solidFill>
                  <a:schemeClr val="tx1"/>
                </a:solidFill>
              </a:rPr>
              <a:t>5. Click and scan the results for at least 3 websites to compare and contrast the content. (This scanning skill should be demonstrated to students.)</a:t>
            </a:r>
          </a:p>
          <a:p>
            <a:r>
              <a:rPr lang="en-US" sz="3500" dirty="0">
                <a:solidFill>
                  <a:schemeClr val="tx1"/>
                </a:solidFill>
              </a:rPr>
              <a:t>Quickly scan the webpage for HON-code criteria. Ex. Privacy - Were you asked to fill out a questionnaire to access the information? Ad Policy - Are Ads embedded, disguised, or clearly off to the side? Authoritative -Who is the author? Transparency - Is the content organized? Etc.)</a:t>
            </a:r>
          </a:p>
        </p:txBody>
      </p:sp>
    </p:spTree>
    <p:extLst>
      <p:ext uri="{BB962C8B-B14F-4D97-AF65-F5344CB8AC3E}">
        <p14:creationId xmlns:p14="http://schemas.microsoft.com/office/powerpoint/2010/main" val="951224710"/>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572955" cy="4608003"/>
          </a:xfrm>
        </p:spPr>
        <p:txBody>
          <a:bodyPr anchor="ctr">
            <a:normAutofit/>
          </a:bodyPr>
          <a:lstStyle/>
          <a:p>
            <a:r>
              <a:rPr lang="en-US" sz="4000" dirty="0">
                <a:solidFill>
                  <a:schemeClr val="accent1"/>
                </a:solidFill>
              </a:rPr>
              <a:t>C. Searching skills: </a:t>
            </a:r>
            <a:br>
              <a:rPr lang="en-US" sz="4000" dirty="0">
                <a:solidFill>
                  <a:schemeClr val="accent1"/>
                </a:solidFill>
              </a:rPr>
            </a:br>
            <a:r>
              <a:rPr lang="en-US" sz="4000" dirty="0">
                <a:solidFill>
                  <a:schemeClr val="accent1"/>
                </a:solidFill>
              </a:rPr>
              <a:t>what are </a:t>
            </a:r>
            <a:br>
              <a:rPr lang="en-US" sz="4000" dirty="0">
                <a:solidFill>
                  <a:schemeClr val="accent1"/>
                </a:solidFill>
              </a:rPr>
            </a:br>
            <a:r>
              <a:rPr lang="en-US" sz="4000" dirty="0">
                <a:solidFill>
                  <a:schemeClr val="accent1"/>
                </a:solidFill>
              </a:rPr>
              <a:t>the steps?</a:t>
            </a: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418114" y="457200"/>
            <a:ext cx="8711013" cy="6553200"/>
          </a:xfrm>
        </p:spPr>
        <p:txBody>
          <a:bodyPr>
            <a:normAutofit fontScale="92500"/>
          </a:bodyPr>
          <a:lstStyle/>
          <a:p>
            <a:pPr marL="0" indent="0">
              <a:buNone/>
            </a:pPr>
            <a:r>
              <a:rPr lang="en-US" sz="3500" dirty="0">
                <a:solidFill>
                  <a:schemeClr val="tx1"/>
                </a:solidFill>
              </a:rPr>
              <a:t>6. Choose the best website and search for the specific information to answer your question. </a:t>
            </a:r>
          </a:p>
          <a:p>
            <a:pPr marL="0" indent="0">
              <a:buNone/>
            </a:pPr>
            <a:r>
              <a:rPr lang="en-US" sz="3500" dirty="0">
                <a:solidFill>
                  <a:schemeClr val="tx1"/>
                </a:solidFill>
              </a:rPr>
              <a:t>7. Document the search findings through paraphrasing. If students are in the gathering stage, it is okay to “copy and paste the text and document it in quotes” from a website.</a:t>
            </a:r>
          </a:p>
          <a:p>
            <a:pPr marL="0" indent="0">
              <a:buNone/>
            </a:pPr>
            <a:r>
              <a:rPr lang="en-US" sz="3500" dirty="0">
                <a:solidFill>
                  <a:schemeClr val="tx1"/>
                </a:solidFill>
              </a:rPr>
              <a:t>8. Copy and paste the full website </a:t>
            </a:r>
            <a:r>
              <a:rPr lang="en-US" sz="3500" dirty="0" err="1">
                <a:solidFill>
                  <a:schemeClr val="tx1"/>
                </a:solidFill>
              </a:rPr>
              <a:t>url</a:t>
            </a:r>
            <a:r>
              <a:rPr lang="en-US" sz="3500" dirty="0">
                <a:solidFill>
                  <a:schemeClr val="tx1"/>
                </a:solidFill>
              </a:rPr>
              <a:t> or DOI and pair it with the answer before moving to the next website or next question. All references should be cited, for both paraphrasing and quotations.</a:t>
            </a:r>
          </a:p>
        </p:txBody>
      </p:sp>
    </p:spTree>
    <p:extLst>
      <p:ext uri="{BB962C8B-B14F-4D97-AF65-F5344CB8AC3E}">
        <p14:creationId xmlns:p14="http://schemas.microsoft.com/office/powerpoint/2010/main" val="236512890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AD061-2165-4CA1-BA4D-1E4D87204E73}"/>
              </a:ext>
            </a:extLst>
          </p:cNvPr>
          <p:cNvSpPr>
            <a:spLocks noGrp="1"/>
          </p:cNvSpPr>
          <p:nvPr>
            <p:ph type="title"/>
          </p:nvPr>
        </p:nvSpPr>
        <p:spPr>
          <a:xfrm>
            <a:off x="428793" y="232370"/>
            <a:ext cx="3598921" cy="4608003"/>
          </a:xfrm>
        </p:spPr>
        <p:txBody>
          <a:bodyPr anchor="ctr">
            <a:normAutofit/>
          </a:bodyPr>
          <a:lstStyle/>
          <a:p>
            <a:r>
              <a:rPr lang="en-US" sz="4000" dirty="0">
                <a:solidFill>
                  <a:schemeClr val="accent1"/>
                </a:solidFill>
              </a:rPr>
              <a:t>Contact info</a:t>
            </a:r>
            <a:br>
              <a:rPr lang="en-US" sz="4000" dirty="0">
                <a:solidFill>
                  <a:schemeClr val="accent1"/>
                </a:solidFill>
              </a:rPr>
            </a:br>
            <a:br>
              <a:rPr lang="en-US" sz="4000" dirty="0">
                <a:solidFill>
                  <a:schemeClr val="accent1"/>
                </a:solidFill>
              </a:rPr>
            </a:br>
            <a:r>
              <a:rPr lang="en-US" sz="4000" dirty="0" err="1">
                <a:solidFill>
                  <a:schemeClr val="accent1"/>
                </a:solidFill>
              </a:rPr>
              <a:t>Información</a:t>
            </a:r>
            <a:r>
              <a:rPr lang="en-US" sz="4000" dirty="0">
                <a:solidFill>
                  <a:schemeClr val="accent1"/>
                </a:solidFill>
              </a:rPr>
              <a:t> del </a:t>
            </a:r>
            <a:r>
              <a:rPr lang="en-US" sz="4000" dirty="0" err="1">
                <a:solidFill>
                  <a:schemeClr val="accent1"/>
                </a:solidFill>
              </a:rPr>
              <a:t>contacto</a:t>
            </a:r>
            <a:endParaRPr lang="en-US" sz="4000" dirty="0">
              <a:solidFill>
                <a:schemeClr val="accent1"/>
              </a:solidFill>
            </a:endParaRPr>
          </a:p>
        </p:txBody>
      </p:sp>
      <p:graphicFrame>
        <p:nvGraphicFramePr>
          <p:cNvPr id="16" name="Content Placeholder 2">
            <a:extLst>
              <a:ext uri="{FF2B5EF4-FFF2-40B4-BE49-F238E27FC236}">
                <a16:creationId xmlns:a16="http://schemas.microsoft.com/office/drawing/2014/main" id="{B5C77D8B-F071-4CE3-BE6C-C2F5DA53AA30}"/>
              </a:ext>
            </a:extLst>
          </p:cNvPr>
          <p:cNvGraphicFramePr>
            <a:graphicFrameLocks noGrp="1"/>
          </p:cNvGraphicFramePr>
          <p:nvPr>
            <p:ph idx="1"/>
            <p:extLst>
              <p:ext uri="{D42A27DB-BD31-4B8C-83A1-F6EECF244321}">
                <p14:modId xmlns:p14="http://schemas.microsoft.com/office/powerpoint/2010/main" val="2901028297"/>
              </p:ext>
            </p:extLst>
          </p:nvPr>
        </p:nvGraphicFramePr>
        <p:xfrm>
          <a:off x="4027714" y="522514"/>
          <a:ext cx="8039327" cy="6335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6155162"/>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4049486" cy="4608003"/>
          </a:xfrm>
        </p:spPr>
        <p:txBody>
          <a:bodyPr anchor="ctr">
            <a:normAutofit/>
          </a:bodyPr>
          <a:lstStyle/>
          <a:p>
            <a:r>
              <a:rPr lang="en-US" sz="4000" dirty="0">
                <a:solidFill>
                  <a:schemeClr val="accent1"/>
                </a:solidFill>
              </a:rPr>
              <a:t>D. Opportunities and challenges </a:t>
            </a: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4661913" y="1641566"/>
            <a:ext cx="7467214" cy="5368834"/>
          </a:xfrm>
        </p:spPr>
        <p:txBody>
          <a:bodyPr>
            <a:normAutofit fontScale="92500"/>
          </a:bodyPr>
          <a:lstStyle/>
          <a:p>
            <a:pPr marL="0" indent="0">
              <a:buNone/>
            </a:pPr>
            <a:r>
              <a:rPr lang="en-US" sz="3500" dirty="0">
                <a:solidFill>
                  <a:schemeClr val="tx1"/>
                </a:solidFill>
              </a:rPr>
              <a:t>Opportunities: </a:t>
            </a:r>
          </a:p>
          <a:p>
            <a:pPr marL="838350" lvl="1" indent="-514350">
              <a:buAutoNum type="arabicPeriod"/>
            </a:pPr>
            <a:r>
              <a:rPr lang="en-US" sz="3200" dirty="0">
                <a:solidFill>
                  <a:schemeClr val="tx1"/>
                </a:solidFill>
              </a:rPr>
              <a:t>The HON-code principles provide a framework to build critical thinking skills (evaluating, analyzing, synthesizing)</a:t>
            </a:r>
          </a:p>
          <a:p>
            <a:pPr marL="838350" lvl="1" indent="-514350">
              <a:buFont typeface="Wingdings 2" panose="05020102010507070707" pitchFamily="18" charset="2"/>
              <a:buAutoNum type="arabicPeriod"/>
            </a:pPr>
            <a:r>
              <a:rPr lang="en-US" sz="3200" dirty="0">
                <a:solidFill>
                  <a:schemeClr val="tx1"/>
                </a:solidFill>
              </a:rPr>
              <a:t>The 8 HON-code principles can be applied to searching and evaluating information for any topic.</a:t>
            </a:r>
          </a:p>
          <a:p>
            <a:pPr marL="838350" lvl="1" indent="-514350">
              <a:buAutoNum type="arabicPeriod"/>
            </a:pPr>
            <a:r>
              <a:rPr lang="en-US" sz="3200" dirty="0">
                <a:solidFill>
                  <a:schemeClr val="tx1"/>
                </a:solidFill>
              </a:rPr>
              <a:t>Effective website searching skills follow students into their college, careers, and the military.</a:t>
            </a:r>
          </a:p>
          <a:p>
            <a:pPr marL="0" indent="0">
              <a:buNone/>
            </a:pPr>
            <a:endParaRPr lang="en-US" sz="3500" dirty="0">
              <a:solidFill>
                <a:schemeClr val="tx1"/>
              </a:solidFill>
            </a:endParaRPr>
          </a:p>
          <a:p>
            <a:pPr marL="514350" indent="-514350">
              <a:buAutoNum type="arabicPeriod"/>
            </a:pPr>
            <a:endParaRPr lang="en-US" sz="3500" dirty="0">
              <a:solidFill>
                <a:schemeClr val="tx1"/>
              </a:solidFill>
            </a:endParaRPr>
          </a:p>
        </p:txBody>
      </p:sp>
    </p:spTree>
    <p:extLst>
      <p:ext uri="{BB962C8B-B14F-4D97-AF65-F5344CB8AC3E}">
        <p14:creationId xmlns:p14="http://schemas.microsoft.com/office/powerpoint/2010/main" val="3870937274"/>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4049486" cy="4608003"/>
          </a:xfrm>
        </p:spPr>
        <p:txBody>
          <a:bodyPr anchor="ctr">
            <a:normAutofit/>
          </a:bodyPr>
          <a:lstStyle/>
          <a:p>
            <a:r>
              <a:rPr lang="en-US" sz="4000" dirty="0">
                <a:solidFill>
                  <a:schemeClr val="accent1"/>
                </a:solidFill>
              </a:rPr>
              <a:t>D. Opportunities and challenges </a:t>
            </a: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4661913" y="1124999"/>
            <a:ext cx="7467214" cy="5885401"/>
          </a:xfrm>
        </p:spPr>
        <p:txBody>
          <a:bodyPr>
            <a:normAutofit fontScale="92500" lnSpcReduction="20000"/>
          </a:bodyPr>
          <a:lstStyle/>
          <a:p>
            <a:pPr marL="0" indent="0">
              <a:buNone/>
            </a:pPr>
            <a:r>
              <a:rPr lang="en-US" sz="3500" dirty="0">
                <a:solidFill>
                  <a:schemeClr val="tx1"/>
                </a:solidFill>
              </a:rPr>
              <a:t>Challenges: </a:t>
            </a:r>
          </a:p>
          <a:p>
            <a:pPr marL="838350" lvl="1" indent="-514350">
              <a:buAutoNum type="arabicPeriod"/>
            </a:pPr>
            <a:r>
              <a:rPr lang="en-US" sz="3200" dirty="0">
                <a:solidFill>
                  <a:schemeClr val="tx1"/>
                </a:solidFill>
              </a:rPr>
              <a:t>8 – that is a big number to learn and adapt. No fancy acronyms or monikers to memorize the principles or steps.</a:t>
            </a:r>
          </a:p>
          <a:p>
            <a:pPr marL="838350" lvl="1" indent="-514350">
              <a:buFont typeface="Wingdings 2" panose="05020102010507070707" pitchFamily="18" charset="2"/>
              <a:buAutoNum type="arabicPeriod"/>
            </a:pPr>
            <a:r>
              <a:rPr lang="en-US" sz="3200" dirty="0">
                <a:solidFill>
                  <a:schemeClr val="tx1"/>
                </a:solidFill>
              </a:rPr>
              <a:t>Using the 8 HON-code principles to evaluate information on the internet is a skill. It takes time and practice for students to become effective evaluators.</a:t>
            </a:r>
          </a:p>
          <a:p>
            <a:pPr marL="838350" lvl="1" indent="-514350">
              <a:buAutoNum type="arabicPeriod"/>
            </a:pPr>
            <a:r>
              <a:rPr lang="en-US" sz="3200" dirty="0">
                <a:solidFill>
                  <a:schemeClr val="tx1"/>
                </a:solidFill>
              </a:rPr>
              <a:t>Information overload. Knowledge at the tips of their fingers! We take it for granted, but the volume can be overwhelming.</a:t>
            </a:r>
          </a:p>
          <a:p>
            <a:pPr marL="0" indent="0">
              <a:buNone/>
            </a:pPr>
            <a:endParaRPr lang="en-US" sz="3500" dirty="0">
              <a:solidFill>
                <a:schemeClr val="tx1"/>
              </a:solidFill>
            </a:endParaRPr>
          </a:p>
          <a:p>
            <a:pPr marL="514350" indent="-514350">
              <a:buAutoNum type="arabicPeriod"/>
            </a:pPr>
            <a:endParaRPr lang="en-US" sz="3500" dirty="0">
              <a:solidFill>
                <a:schemeClr val="tx1"/>
              </a:solidFill>
            </a:endParaRPr>
          </a:p>
        </p:txBody>
      </p:sp>
    </p:spTree>
    <p:extLst>
      <p:ext uri="{BB962C8B-B14F-4D97-AF65-F5344CB8AC3E}">
        <p14:creationId xmlns:p14="http://schemas.microsoft.com/office/powerpoint/2010/main" val="2971600853"/>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4F872-B8B0-4518-A592-EEFA2E09B5AC}"/>
              </a:ext>
            </a:extLst>
          </p:cNvPr>
          <p:cNvSpPr>
            <a:spLocks noGrp="1"/>
          </p:cNvSpPr>
          <p:nvPr>
            <p:ph type="title"/>
          </p:nvPr>
        </p:nvSpPr>
        <p:spPr/>
        <p:txBody>
          <a:bodyPr/>
          <a:lstStyle/>
          <a:p>
            <a:r>
              <a:rPr lang="en-US" dirty="0"/>
              <a:t>Case study</a:t>
            </a:r>
          </a:p>
        </p:txBody>
      </p:sp>
      <p:sp>
        <p:nvSpPr>
          <p:cNvPr id="3" name="Content Placeholder 2">
            <a:extLst>
              <a:ext uri="{FF2B5EF4-FFF2-40B4-BE49-F238E27FC236}">
                <a16:creationId xmlns:a16="http://schemas.microsoft.com/office/drawing/2014/main" id="{782C7845-F1BC-47E2-9FA3-1D76BAD81736}"/>
              </a:ext>
            </a:extLst>
          </p:cNvPr>
          <p:cNvSpPr>
            <a:spLocks noGrp="1"/>
          </p:cNvSpPr>
          <p:nvPr>
            <p:ph idx="1"/>
          </p:nvPr>
        </p:nvSpPr>
        <p:spPr>
          <a:xfrm>
            <a:off x="581192" y="2133600"/>
            <a:ext cx="11029615" cy="4724400"/>
          </a:xfrm>
        </p:spPr>
        <p:txBody>
          <a:bodyPr>
            <a:normAutofit/>
          </a:bodyPr>
          <a:lstStyle/>
          <a:p>
            <a:r>
              <a:rPr lang="en-US" sz="2800" dirty="0"/>
              <a:t>Your father/grandfather recently was hospitalized for STEMI.  You are not sure what this means. You have heard the doctors say over and over again that something in his heart is completely blocked. After listening to your mother/grandmother, you realize she keeps saying STEMI and your dad/granddad is at risk for another AMI.</a:t>
            </a:r>
          </a:p>
          <a:p>
            <a:r>
              <a:rPr lang="en-US" sz="2800" dirty="0"/>
              <a:t>Your mom/grandmother is 78 years old and doesn’t know what to do or how to help.</a:t>
            </a:r>
          </a:p>
          <a:p>
            <a:r>
              <a:rPr lang="en-US" sz="2800" dirty="0">
                <a:solidFill>
                  <a:srgbClr val="FF0000"/>
                </a:solidFill>
              </a:rPr>
              <a:t>Discussion Question: what question will you first search on the Internet to help your loved ones?</a:t>
            </a:r>
          </a:p>
        </p:txBody>
      </p:sp>
    </p:spTree>
    <p:extLst>
      <p:ext uri="{BB962C8B-B14F-4D97-AF65-F5344CB8AC3E}">
        <p14:creationId xmlns:p14="http://schemas.microsoft.com/office/powerpoint/2010/main" val="1090407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4F872-B8B0-4518-A592-EEFA2E09B5AC}"/>
              </a:ext>
            </a:extLst>
          </p:cNvPr>
          <p:cNvSpPr>
            <a:spLocks noGrp="1"/>
          </p:cNvSpPr>
          <p:nvPr>
            <p:ph type="title"/>
          </p:nvPr>
        </p:nvSpPr>
        <p:spPr/>
        <p:txBody>
          <a:bodyPr/>
          <a:lstStyle/>
          <a:p>
            <a:r>
              <a:rPr lang="en-US" dirty="0"/>
              <a:t>Case study</a:t>
            </a:r>
          </a:p>
        </p:txBody>
      </p:sp>
      <p:sp>
        <p:nvSpPr>
          <p:cNvPr id="3" name="Content Placeholder 2">
            <a:extLst>
              <a:ext uri="{FF2B5EF4-FFF2-40B4-BE49-F238E27FC236}">
                <a16:creationId xmlns:a16="http://schemas.microsoft.com/office/drawing/2014/main" id="{782C7845-F1BC-47E2-9FA3-1D76BAD81736}"/>
              </a:ext>
            </a:extLst>
          </p:cNvPr>
          <p:cNvSpPr>
            <a:spLocks noGrp="1"/>
          </p:cNvSpPr>
          <p:nvPr>
            <p:ph idx="1"/>
          </p:nvPr>
        </p:nvSpPr>
        <p:spPr>
          <a:xfrm>
            <a:off x="581192" y="1890876"/>
            <a:ext cx="11029615" cy="4967124"/>
          </a:xfrm>
        </p:spPr>
        <p:txBody>
          <a:bodyPr>
            <a:normAutofit/>
          </a:bodyPr>
          <a:lstStyle/>
          <a:p>
            <a:r>
              <a:rPr lang="en-US" sz="2800" dirty="0">
                <a:solidFill>
                  <a:srgbClr val="FF0000"/>
                </a:solidFill>
              </a:rPr>
              <a:t>Discussion Question: what question(s) will you first search on the Internet to help your loved ones?</a:t>
            </a:r>
          </a:p>
          <a:p>
            <a:r>
              <a:rPr lang="en-US" sz="2800" dirty="0">
                <a:solidFill>
                  <a:schemeClr val="tx1"/>
                </a:solidFill>
              </a:rPr>
              <a:t>What is a STEMI?</a:t>
            </a:r>
          </a:p>
          <a:p>
            <a:r>
              <a:rPr lang="en-US" sz="2800" dirty="0">
                <a:solidFill>
                  <a:schemeClr val="tx1"/>
                </a:solidFill>
              </a:rPr>
              <a:t>What is an AMI?</a:t>
            </a:r>
          </a:p>
          <a:p>
            <a:r>
              <a:rPr lang="en-US" sz="2800" dirty="0">
                <a:solidFill>
                  <a:schemeClr val="tx1"/>
                </a:solidFill>
              </a:rPr>
              <a:t>What are the signs and symptoms of an AMI?</a:t>
            </a:r>
          </a:p>
          <a:p>
            <a:r>
              <a:rPr lang="en-US" sz="2800" dirty="0">
                <a:solidFill>
                  <a:schemeClr val="tx1"/>
                </a:solidFill>
              </a:rPr>
              <a:t>How do you prevent another AMI?</a:t>
            </a:r>
          </a:p>
          <a:p>
            <a:r>
              <a:rPr lang="en-US" sz="2800" dirty="0">
                <a:solidFill>
                  <a:schemeClr val="tx1"/>
                </a:solidFill>
              </a:rPr>
              <a:t>What are the risks factors for STEMI or AMI?</a:t>
            </a:r>
          </a:p>
          <a:p>
            <a:r>
              <a:rPr lang="en-US" sz="2800" dirty="0">
                <a:solidFill>
                  <a:schemeClr val="tx1"/>
                </a:solidFill>
              </a:rPr>
              <a:t>How is STEMI treated?</a:t>
            </a:r>
          </a:p>
        </p:txBody>
      </p:sp>
    </p:spTree>
    <p:extLst>
      <p:ext uri="{BB962C8B-B14F-4D97-AF65-F5344CB8AC3E}">
        <p14:creationId xmlns:p14="http://schemas.microsoft.com/office/powerpoint/2010/main" val="1474074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E6C8E6EB-4C59-429B-97E4-72A058CFC4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B5B90362-AFCC-46A9-B41C-A257A8C5B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F71EF7F1-38BA-471D-8CD4-2A9AE8E35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C0524398-BFB4-4C4A-8317-83B8729F9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useBgFill="1">
        <p:nvSpPr>
          <p:cNvPr id="28" name="Rectangle 27">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121473" y="251304"/>
            <a:ext cx="4023360" cy="823476"/>
          </a:xfrm>
        </p:spPr>
        <p:txBody>
          <a:bodyPr vert="horz" lIns="91440" tIns="45720" rIns="91440" bIns="45720" rtlCol="0" anchor="b">
            <a:normAutofit fontScale="90000"/>
          </a:bodyPr>
          <a:lstStyle/>
          <a:p>
            <a:r>
              <a:rPr lang="en-US" sz="3200" dirty="0">
                <a:solidFill>
                  <a:srgbClr val="FF0000"/>
                </a:solidFill>
              </a:rPr>
              <a:t>Mayoclinic.org </a:t>
            </a:r>
            <a:r>
              <a:rPr lang="en-US" sz="3200" dirty="0">
                <a:solidFill>
                  <a:schemeClr val="bg1"/>
                </a:solidFill>
              </a:rPr>
              <a:t>example:</a:t>
            </a:r>
          </a:p>
        </p:txBody>
      </p:sp>
      <p:pic>
        <p:nvPicPr>
          <p:cNvPr id="9" name="Content Placeholder 8">
            <a:extLst>
              <a:ext uri="{FF2B5EF4-FFF2-40B4-BE49-F238E27FC236}">
                <a16:creationId xmlns:a16="http://schemas.microsoft.com/office/drawing/2014/main" id="{7AF31C14-12E3-4F67-BB1C-05926CB2CA20}"/>
              </a:ext>
            </a:extLst>
          </p:cNvPr>
          <p:cNvPicPr>
            <a:picLocks noGrp="1" noChangeAspect="1"/>
          </p:cNvPicPr>
          <p:nvPr>
            <p:ph idx="1"/>
          </p:nvPr>
        </p:nvPicPr>
        <p:blipFill>
          <a:blip r:embed="rId2"/>
          <a:stretch>
            <a:fillRect/>
          </a:stretch>
        </p:blipFill>
        <p:spPr>
          <a:xfrm>
            <a:off x="201880" y="695711"/>
            <a:ext cx="11685319" cy="5932222"/>
          </a:xfrm>
        </p:spPr>
      </p:pic>
    </p:spTree>
    <p:extLst>
      <p:ext uri="{BB962C8B-B14F-4D97-AF65-F5344CB8AC3E}">
        <p14:creationId xmlns:p14="http://schemas.microsoft.com/office/powerpoint/2010/main" val="3619782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8C97474-5879-4DB5-B4F3-F0357104B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2AF00E-D433-4047-863F-BCB69CEC3C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588" y="601200"/>
            <a:ext cx="7498616" cy="578936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FD3CE13-0816-45F4-B158-F51CF6A3D066}"/>
              </a:ext>
            </a:extLst>
          </p:cNvPr>
          <p:cNvSpPr>
            <a:spLocks noGrp="1"/>
          </p:cNvSpPr>
          <p:nvPr>
            <p:ph type="title"/>
          </p:nvPr>
        </p:nvSpPr>
        <p:spPr>
          <a:xfrm>
            <a:off x="807559" y="938022"/>
            <a:ext cx="6647905" cy="638987"/>
          </a:xfrm>
        </p:spPr>
        <p:txBody>
          <a:bodyPr>
            <a:normAutofit/>
          </a:bodyPr>
          <a:lstStyle/>
          <a:p>
            <a:r>
              <a:rPr lang="en-US" dirty="0">
                <a:solidFill>
                  <a:schemeClr val="accent1"/>
                </a:solidFill>
              </a:rPr>
              <a:t>Questions?</a:t>
            </a:r>
          </a:p>
        </p:txBody>
      </p:sp>
      <p:sp>
        <p:nvSpPr>
          <p:cNvPr id="14" name="Rectangle 13">
            <a:extLst>
              <a:ext uri="{FF2B5EF4-FFF2-40B4-BE49-F238E27FC236}">
                <a16:creationId xmlns:a16="http://schemas.microsoft.com/office/drawing/2014/main" id="{0997DBEA-6DFC-457A-9850-E53505354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79446CF5-953A-4916-BFF4-F5558E5C2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id="{477B945C-B433-4DFF-9A67-A5C9257E4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303A3337-BFD5-43D7-8960-E27D05B1AABF}"/>
              </a:ext>
            </a:extLst>
          </p:cNvPr>
          <p:cNvSpPr>
            <a:spLocks noGrp="1"/>
          </p:cNvSpPr>
          <p:nvPr>
            <p:ph idx="1"/>
          </p:nvPr>
        </p:nvSpPr>
        <p:spPr>
          <a:xfrm>
            <a:off x="543339" y="1577010"/>
            <a:ext cx="7401811" cy="4679790"/>
          </a:xfrm>
        </p:spPr>
        <p:txBody>
          <a:bodyPr>
            <a:normAutofit/>
          </a:bodyPr>
          <a:lstStyle/>
          <a:p>
            <a:r>
              <a:rPr lang="en-US" sz="3000" dirty="0">
                <a:solidFill>
                  <a:srgbClr val="FFFFFF"/>
                </a:solidFill>
              </a:rPr>
              <a:t>Type questions in the chat or:</a:t>
            </a:r>
          </a:p>
          <a:p>
            <a:pPr lvl="1"/>
            <a:r>
              <a:rPr lang="en-US" sz="3000" dirty="0">
                <a:solidFill>
                  <a:srgbClr val="FFFFFF"/>
                </a:solidFill>
              </a:rPr>
              <a:t>Email me: </a:t>
            </a:r>
            <a:r>
              <a:rPr lang="en-US" sz="3000" dirty="0">
                <a:solidFill>
                  <a:srgbClr val="FFFFFF"/>
                </a:solidFill>
                <a:hlinkClick r:id="rId2">
                  <a:extLst>
                    <a:ext uri="{A12FA001-AC4F-418D-AE19-62706E023703}">
                      <ahyp:hlinkClr xmlns:ahyp="http://schemas.microsoft.com/office/drawing/2018/hyperlinkcolor" val="tx"/>
                    </a:ext>
                  </a:extLst>
                </a:hlinkClick>
              </a:rPr>
              <a:t>Anna.Haro@Houstonisd.org</a:t>
            </a:r>
            <a:endParaRPr lang="en-US" sz="3000" dirty="0">
              <a:solidFill>
                <a:srgbClr val="FFFFFF"/>
              </a:solidFill>
            </a:endParaRPr>
          </a:p>
          <a:p>
            <a:pPr lvl="1"/>
            <a:r>
              <a:rPr lang="en-US" sz="3200" dirty="0">
                <a:solidFill>
                  <a:schemeClr val="tx1"/>
                </a:solidFill>
                <a:hlinkClick r:id="rId3">
                  <a:extLst>
                    <a:ext uri="{A12FA001-AC4F-418D-AE19-62706E023703}">
                      <ahyp:hlinkClr xmlns:ahyp="http://schemas.microsoft.com/office/drawing/2018/hyperlinkcolor" val="tx"/>
                    </a:ext>
                  </a:extLst>
                </a:hlinkClick>
              </a:rPr>
              <a:t>https://www.houstonisd.org/Domain/52335</a:t>
            </a:r>
            <a:endParaRPr lang="en-US" sz="3000" dirty="0">
              <a:solidFill>
                <a:schemeClr val="tx1"/>
              </a:solidFill>
            </a:endParaRPr>
          </a:p>
          <a:p>
            <a:pPr lvl="1"/>
            <a:endParaRPr lang="en-US" sz="3000" dirty="0">
              <a:solidFill>
                <a:srgbClr val="FFFFFF"/>
              </a:solidFill>
            </a:endParaRPr>
          </a:p>
        </p:txBody>
      </p:sp>
      <p:pic>
        <p:nvPicPr>
          <p:cNvPr id="7" name="Graphic 6" descr="Mail Reply">
            <a:extLst>
              <a:ext uri="{FF2B5EF4-FFF2-40B4-BE49-F238E27FC236}">
                <a16:creationId xmlns:a16="http://schemas.microsoft.com/office/drawing/2014/main" id="{F40DCFFC-3640-486B-8C31-8866108EA47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76761" y="2049354"/>
            <a:ext cx="3053422" cy="3053422"/>
          </a:xfrm>
          <a:prstGeom prst="rect">
            <a:avLst/>
          </a:prstGeom>
        </p:spPr>
      </p:pic>
    </p:spTree>
    <p:extLst>
      <p:ext uri="{BB962C8B-B14F-4D97-AF65-F5344CB8AC3E}">
        <p14:creationId xmlns:p14="http://schemas.microsoft.com/office/powerpoint/2010/main" val="341105175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160020" y="874643"/>
            <a:ext cx="3802379" cy="5526157"/>
          </a:xfrm>
        </p:spPr>
        <p:txBody>
          <a:bodyPr anchor="ctr">
            <a:normAutofit/>
          </a:bodyPr>
          <a:lstStyle/>
          <a:p>
            <a:r>
              <a:rPr lang="en-US" sz="4200" dirty="0">
                <a:solidFill>
                  <a:schemeClr val="accent1"/>
                </a:solidFill>
              </a:rPr>
              <a:t>Learning objectives</a:t>
            </a:r>
            <a:br>
              <a:rPr lang="en-US" sz="4200" dirty="0">
                <a:solidFill>
                  <a:schemeClr val="accent1"/>
                </a:solidFill>
              </a:rPr>
            </a:br>
            <a:r>
              <a:rPr lang="en-US" sz="4200" dirty="0">
                <a:solidFill>
                  <a:schemeClr val="accent1"/>
                </a:solidFill>
              </a:rPr>
              <a:t>TEKS: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§130.223. (</a:t>
            </a:r>
            <a:r>
              <a:rPr lang="en-US" sz="4000" b="1" cap="none" dirty="0">
                <a:effectLst/>
                <a:latin typeface="Calibri" panose="020F0502020204030204" pitchFamily="34" charset="0"/>
                <a:ea typeface="Calibri" panose="020F0502020204030204" pitchFamily="34" charset="0"/>
                <a:cs typeface="Times New Roman" panose="02020603050405020304" pitchFamily="18" charset="0"/>
              </a:rPr>
              <a:t>c</a:t>
            </a:r>
            <a:r>
              <a:rPr lang="en-US" sz="4000" b="1" dirty="0">
                <a:effectLst/>
                <a:latin typeface="Calibri" panose="020F0502020204030204" pitchFamily="34" charset="0"/>
                <a:ea typeface="Calibri" panose="020F0502020204030204" pitchFamily="34" charset="0"/>
                <a:cs typeface="Times New Roman" panose="02020603050405020304" pitchFamily="18" charset="0"/>
              </a:rPr>
              <a:t>)(1)(A) </a:t>
            </a:r>
            <a:r>
              <a:rPr lang="en-US" sz="4000" b="1" dirty="0">
                <a:latin typeface="Calibri" panose="020F0502020204030204" pitchFamily="34" charset="0"/>
                <a:ea typeface="Calibri" panose="020F0502020204030204" pitchFamily="34" charset="0"/>
                <a:cs typeface="Times New Roman" panose="02020603050405020304" pitchFamily="18" charset="0"/>
              </a:rPr>
              <a:t>&amp;</a:t>
            </a:r>
            <a:r>
              <a:rPr lang="en-US" sz="4000" b="1" dirty="0">
                <a:effectLst/>
                <a:latin typeface="Calibri" panose="020F0502020204030204" pitchFamily="34" charset="0"/>
                <a:ea typeface="Calibri" panose="020F0502020204030204" pitchFamily="34" charset="0"/>
                <a:cs typeface="Times New Roman" panose="02020603050405020304" pitchFamily="18" charset="0"/>
              </a:rPr>
              <a:t> (B)</a:t>
            </a:r>
            <a:br>
              <a:rPr lang="en-US" sz="4000" b="1" dirty="0">
                <a:effectLst/>
                <a:latin typeface="Calibri" panose="020F0502020204030204" pitchFamily="34" charset="0"/>
                <a:ea typeface="Calibri" panose="020F0502020204030204" pitchFamily="34" charset="0"/>
                <a:cs typeface="Times New Roman" panose="02020603050405020304" pitchFamily="18" charset="0"/>
              </a:rPr>
            </a:br>
            <a:r>
              <a:rPr lang="en-US" sz="4000" b="1" dirty="0">
                <a:effectLst/>
                <a:latin typeface="Calibri" panose="020F0502020204030204" pitchFamily="34" charset="0"/>
                <a:ea typeface="Calibri" panose="020F0502020204030204" pitchFamily="34" charset="0"/>
                <a:cs typeface="Times New Roman" panose="02020603050405020304" pitchFamily="18" charset="0"/>
              </a:rPr>
              <a:t> §130.223. (</a:t>
            </a:r>
            <a:r>
              <a:rPr lang="en-US" sz="4000" b="1" cap="none" dirty="0">
                <a:effectLst/>
                <a:latin typeface="Calibri" panose="020F0502020204030204" pitchFamily="34" charset="0"/>
                <a:ea typeface="Calibri" panose="020F0502020204030204" pitchFamily="34" charset="0"/>
                <a:cs typeface="Times New Roman" panose="02020603050405020304" pitchFamily="18" charset="0"/>
              </a:rPr>
              <a:t>c</a:t>
            </a:r>
            <a:r>
              <a:rPr lang="en-US" sz="4000" b="1" dirty="0">
                <a:effectLst/>
                <a:latin typeface="Calibri" panose="020F0502020204030204" pitchFamily="34" charset="0"/>
                <a:ea typeface="Calibri" panose="020F0502020204030204" pitchFamily="34" charset="0"/>
                <a:cs typeface="Times New Roman" panose="02020603050405020304" pitchFamily="18" charset="0"/>
              </a:rPr>
              <a:t>)(2)(A) </a:t>
            </a:r>
            <a:r>
              <a:rPr lang="en-US" sz="4000" b="1" dirty="0">
                <a:latin typeface="Calibri" panose="020F0502020204030204" pitchFamily="34" charset="0"/>
                <a:ea typeface="Calibri" panose="020F0502020204030204" pitchFamily="34" charset="0"/>
                <a:cs typeface="Times New Roman" panose="02020603050405020304" pitchFamily="18" charset="0"/>
              </a:rPr>
              <a:t>&amp;</a:t>
            </a:r>
            <a:r>
              <a:rPr lang="en-US" sz="4000" b="1" dirty="0">
                <a:effectLst/>
                <a:latin typeface="Calibri" panose="020F0502020204030204" pitchFamily="34" charset="0"/>
                <a:ea typeface="Calibri" panose="020F0502020204030204" pitchFamily="34" charset="0"/>
                <a:cs typeface="Times New Roman" panose="02020603050405020304" pitchFamily="18" charset="0"/>
              </a:rPr>
              <a:t> (B) </a:t>
            </a:r>
            <a:br>
              <a:rPr lang="en-US" sz="4000" b="1" dirty="0">
                <a:effectLst/>
                <a:latin typeface="Calibri" panose="020F0502020204030204" pitchFamily="34" charset="0"/>
                <a:ea typeface="Calibri" panose="020F0502020204030204" pitchFamily="34" charset="0"/>
                <a:cs typeface="Times New Roman" panose="02020603050405020304" pitchFamily="18" charset="0"/>
              </a:rPr>
            </a:br>
            <a:r>
              <a:rPr lang="en-US" sz="4000" b="1" dirty="0">
                <a:effectLst/>
                <a:latin typeface="Calibri" panose="020F0502020204030204" pitchFamily="34" charset="0"/>
                <a:ea typeface="Calibri" panose="020F0502020204030204" pitchFamily="34" charset="0"/>
                <a:cs typeface="Times New Roman" panose="02020603050405020304" pitchFamily="18" charset="0"/>
              </a:rPr>
              <a:t>§130.223. (</a:t>
            </a:r>
            <a:r>
              <a:rPr lang="en-US" sz="4000" b="1" cap="none" dirty="0">
                <a:effectLst/>
                <a:latin typeface="Calibri" panose="020F0502020204030204" pitchFamily="34" charset="0"/>
                <a:ea typeface="Calibri" panose="020F0502020204030204" pitchFamily="34" charset="0"/>
                <a:cs typeface="Times New Roman" panose="02020603050405020304" pitchFamily="18" charset="0"/>
              </a:rPr>
              <a:t>c</a:t>
            </a:r>
            <a:r>
              <a:rPr lang="en-US" sz="4000" b="1" dirty="0">
                <a:effectLst/>
                <a:latin typeface="Calibri" panose="020F0502020204030204" pitchFamily="34" charset="0"/>
                <a:ea typeface="Calibri" panose="020F0502020204030204" pitchFamily="34" charset="0"/>
                <a:cs typeface="Times New Roman" panose="02020603050405020304" pitchFamily="18" charset="0"/>
              </a:rPr>
              <a:t>)(4)(A)(B) &amp; (C)</a:t>
            </a:r>
            <a:endParaRPr lang="en-US" sz="4000" dirty="0">
              <a:solidFill>
                <a:schemeClr val="accent1"/>
              </a:solidFill>
            </a:endParaRP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771901" y="548640"/>
            <a:ext cx="8420099" cy="6119366"/>
          </a:xfrm>
        </p:spPr>
        <p:txBody>
          <a:bodyPr>
            <a:normAutofit/>
          </a:bodyPr>
          <a:lstStyle/>
          <a:p>
            <a:pPr>
              <a:lnSpc>
                <a:spcPct val="100000"/>
              </a:lnSpc>
            </a:pPr>
            <a:r>
              <a:rPr lang="en-US" sz="3200" dirty="0"/>
              <a:t>Students will compare and contrast the 8 HON-Code principles.</a:t>
            </a:r>
          </a:p>
          <a:p>
            <a:pPr>
              <a:lnSpc>
                <a:spcPct val="100000"/>
              </a:lnSpc>
            </a:pPr>
            <a:r>
              <a:rPr lang="en-US" sz="3200" dirty="0"/>
              <a:t>Students will evaluate the steps and skills to search for CTE information on the Internet.</a:t>
            </a:r>
          </a:p>
          <a:p>
            <a:pPr>
              <a:lnSpc>
                <a:spcPct val="100000"/>
              </a:lnSpc>
            </a:pPr>
            <a:r>
              <a:rPr lang="en-US" sz="3200" dirty="0"/>
              <a:t>Students will discuss the opportunities and challenges of teaching students how to develop internet evaluation skills.</a:t>
            </a:r>
          </a:p>
        </p:txBody>
      </p:sp>
    </p:spTree>
    <p:extLst>
      <p:ext uri="{BB962C8B-B14F-4D97-AF65-F5344CB8AC3E}">
        <p14:creationId xmlns:p14="http://schemas.microsoft.com/office/powerpoint/2010/main" val="26378465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160020" y="874643"/>
            <a:ext cx="3802379" cy="5526157"/>
          </a:xfrm>
        </p:spPr>
        <p:txBody>
          <a:bodyPr anchor="ctr">
            <a:normAutofit/>
          </a:bodyPr>
          <a:lstStyle/>
          <a:p>
            <a:r>
              <a:rPr lang="en-US" sz="4400" dirty="0" err="1">
                <a:solidFill>
                  <a:schemeClr val="accent1"/>
                </a:solidFill>
              </a:rPr>
              <a:t>Objetivos</a:t>
            </a:r>
            <a:r>
              <a:rPr lang="en-US" sz="4400" dirty="0">
                <a:solidFill>
                  <a:schemeClr val="accent1"/>
                </a:solidFill>
              </a:rPr>
              <a:t> de </a:t>
            </a:r>
            <a:r>
              <a:rPr lang="en-US" sz="4400" dirty="0" err="1">
                <a:solidFill>
                  <a:schemeClr val="accent1"/>
                </a:solidFill>
              </a:rPr>
              <a:t>aprendizaje</a:t>
            </a:r>
            <a:br>
              <a:rPr lang="en-US" sz="4200" dirty="0">
                <a:solidFill>
                  <a:schemeClr val="accent1"/>
                </a:solidFill>
              </a:rPr>
            </a:br>
            <a:r>
              <a:rPr lang="en-US" sz="4200" dirty="0">
                <a:solidFill>
                  <a:schemeClr val="accent1"/>
                </a:solidFill>
              </a:rPr>
              <a:t>TEKS: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§130.223. (</a:t>
            </a:r>
            <a:r>
              <a:rPr lang="en-US" sz="4000" b="1" cap="none" dirty="0">
                <a:effectLst/>
                <a:latin typeface="Calibri" panose="020F0502020204030204" pitchFamily="34" charset="0"/>
                <a:ea typeface="Calibri" panose="020F0502020204030204" pitchFamily="34" charset="0"/>
                <a:cs typeface="Times New Roman" panose="02020603050405020304" pitchFamily="18" charset="0"/>
              </a:rPr>
              <a:t>c</a:t>
            </a:r>
            <a:r>
              <a:rPr lang="en-US" sz="4000" b="1" dirty="0">
                <a:effectLst/>
                <a:latin typeface="Calibri" panose="020F0502020204030204" pitchFamily="34" charset="0"/>
                <a:ea typeface="Calibri" panose="020F0502020204030204" pitchFamily="34" charset="0"/>
                <a:cs typeface="Times New Roman" panose="02020603050405020304" pitchFamily="18" charset="0"/>
              </a:rPr>
              <a:t>)(1)(A) </a:t>
            </a:r>
            <a:r>
              <a:rPr lang="en-US" sz="4000" b="1" dirty="0">
                <a:latin typeface="Calibri" panose="020F0502020204030204" pitchFamily="34" charset="0"/>
                <a:ea typeface="Calibri" panose="020F0502020204030204" pitchFamily="34" charset="0"/>
                <a:cs typeface="Times New Roman" panose="02020603050405020304" pitchFamily="18" charset="0"/>
              </a:rPr>
              <a:t>&amp;</a:t>
            </a:r>
            <a:r>
              <a:rPr lang="en-US" sz="4000" b="1" dirty="0">
                <a:effectLst/>
                <a:latin typeface="Calibri" panose="020F0502020204030204" pitchFamily="34" charset="0"/>
                <a:ea typeface="Calibri" panose="020F0502020204030204" pitchFamily="34" charset="0"/>
                <a:cs typeface="Times New Roman" panose="02020603050405020304" pitchFamily="18" charset="0"/>
              </a:rPr>
              <a:t> (B)</a:t>
            </a:r>
            <a:br>
              <a:rPr lang="en-US" sz="4000" b="1" dirty="0">
                <a:effectLst/>
                <a:latin typeface="Calibri" panose="020F0502020204030204" pitchFamily="34" charset="0"/>
                <a:ea typeface="Calibri" panose="020F0502020204030204" pitchFamily="34" charset="0"/>
                <a:cs typeface="Times New Roman" panose="02020603050405020304" pitchFamily="18" charset="0"/>
              </a:rPr>
            </a:br>
            <a:r>
              <a:rPr lang="en-US" sz="4000" b="1" dirty="0">
                <a:effectLst/>
                <a:latin typeface="Calibri" panose="020F0502020204030204" pitchFamily="34" charset="0"/>
                <a:ea typeface="Calibri" panose="020F0502020204030204" pitchFamily="34" charset="0"/>
                <a:cs typeface="Times New Roman" panose="02020603050405020304" pitchFamily="18" charset="0"/>
              </a:rPr>
              <a:t> §130.223. (</a:t>
            </a:r>
            <a:r>
              <a:rPr lang="en-US" sz="4000" b="1" cap="none" dirty="0">
                <a:effectLst/>
                <a:latin typeface="Calibri" panose="020F0502020204030204" pitchFamily="34" charset="0"/>
                <a:ea typeface="Calibri" panose="020F0502020204030204" pitchFamily="34" charset="0"/>
                <a:cs typeface="Times New Roman" panose="02020603050405020304" pitchFamily="18" charset="0"/>
              </a:rPr>
              <a:t>c</a:t>
            </a:r>
            <a:r>
              <a:rPr lang="en-US" sz="4000" b="1" dirty="0">
                <a:effectLst/>
                <a:latin typeface="Calibri" panose="020F0502020204030204" pitchFamily="34" charset="0"/>
                <a:ea typeface="Calibri" panose="020F0502020204030204" pitchFamily="34" charset="0"/>
                <a:cs typeface="Times New Roman" panose="02020603050405020304" pitchFamily="18" charset="0"/>
              </a:rPr>
              <a:t>)(2)(A) </a:t>
            </a:r>
            <a:r>
              <a:rPr lang="en-US" sz="4000" b="1" dirty="0">
                <a:latin typeface="Calibri" panose="020F0502020204030204" pitchFamily="34" charset="0"/>
                <a:ea typeface="Calibri" panose="020F0502020204030204" pitchFamily="34" charset="0"/>
                <a:cs typeface="Times New Roman" panose="02020603050405020304" pitchFamily="18" charset="0"/>
              </a:rPr>
              <a:t>&amp;</a:t>
            </a:r>
            <a:r>
              <a:rPr lang="en-US" sz="4000" b="1" dirty="0">
                <a:effectLst/>
                <a:latin typeface="Calibri" panose="020F0502020204030204" pitchFamily="34" charset="0"/>
                <a:ea typeface="Calibri" panose="020F0502020204030204" pitchFamily="34" charset="0"/>
                <a:cs typeface="Times New Roman" panose="02020603050405020304" pitchFamily="18" charset="0"/>
              </a:rPr>
              <a:t> (B) </a:t>
            </a:r>
            <a:br>
              <a:rPr lang="en-US" sz="4000" b="1" dirty="0">
                <a:effectLst/>
                <a:latin typeface="Calibri" panose="020F0502020204030204" pitchFamily="34" charset="0"/>
                <a:ea typeface="Calibri" panose="020F0502020204030204" pitchFamily="34" charset="0"/>
                <a:cs typeface="Times New Roman" panose="02020603050405020304" pitchFamily="18" charset="0"/>
              </a:rPr>
            </a:br>
            <a:r>
              <a:rPr lang="en-US" sz="4000" b="1" dirty="0">
                <a:effectLst/>
                <a:latin typeface="Calibri" panose="020F0502020204030204" pitchFamily="34" charset="0"/>
                <a:ea typeface="Calibri" panose="020F0502020204030204" pitchFamily="34" charset="0"/>
                <a:cs typeface="Times New Roman" panose="02020603050405020304" pitchFamily="18" charset="0"/>
              </a:rPr>
              <a:t>§130.223. (</a:t>
            </a:r>
            <a:r>
              <a:rPr lang="en-US" sz="4000" b="1" cap="none" dirty="0">
                <a:effectLst/>
                <a:latin typeface="Calibri" panose="020F0502020204030204" pitchFamily="34" charset="0"/>
                <a:ea typeface="Calibri" panose="020F0502020204030204" pitchFamily="34" charset="0"/>
                <a:cs typeface="Times New Roman" panose="02020603050405020304" pitchFamily="18" charset="0"/>
              </a:rPr>
              <a:t>c</a:t>
            </a:r>
            <a:r>
              <a:rPr lang="en-US" sz="4000" b="1" dirty="0">
                <a:effectLst/>
                <a:latin typeface="Calibri" panose="020F0502020204030204" pitchFamily="34" charset="0"/>
                <a:ea typeface="Calibri" panose="020F0502020204030204" pitchFamily="34" charset="0"/>
                <a:cs typeface="Times New Roman" panose="02020603050405020304" pitchFamily="18" charset="0"/>
              </a:rPr>
              <a:t>)(4)(A)(B) &amp; (C)</a:t>
            </a:r>
            <a:endParaRPr lang="en-US" sz="4000" dirty="0">
              <a:solidFill>
                <a:schemeClr val="accent1"/>
              </a:solidFill>
            </a:endParaRP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3771901" y="548640"/>
            <a:ext cx="8420099" cy="6119366"/>
          </a:xfrm>
        </p:spPr>
        <p:txBody>
          <a:bodyPr>
            <a:normAutofit/>
          </a:bodyPr>
          <a:lstStyle/>
          <a:p>
            <a:pPr>
              <a:lnSpc>
                <a:spcPct val="100000"/>
              </a:lnSpc>
            </a:pPr>
            <a:r>
              <a:rPr lang="es-ES" sz="3200" dirty="0"/>
              <a:t>Los estudiantes compararán y contrastarán los 8 principios del Código HON.</a:t>
            </a:r>
          </a:p>
          <a:p>
            <a:pPr>
              <a:lnSpc>
                <a:spcPct val="100000"/>
              </a:lnSpc>
            </a:pPr>
            <a:r>
              <a:rPr lang="es-ES" sz="3200" dirty="0"/>
              <a:t>Los estudiantes evaluarán los pasos y habilidades para buscar información CTE en Internet.</a:t>
            </a:r>
          </a:p>
          <a:p>
            <a:pPr>
              <a:lnSpc>
                <a:spcPct val="100000"/>
              </a:lnSpc>
            </a:pPr>
            <a:r>
              <a:rPr lang="es-ES" sz="3200" dirty="0"/>
              <a:t>Los estudiantes discutirán las oportunidades y desafíos de enseñar a los estudiantes cómo desarrollar habilidades para evaluar información de la Internet.</a:t>
            </a:r>
            <a:endParaRPr lang="en-US" sz="3200" dirty="0"/>
          </a:p>
        </p:txBody>
      </p:sp>
    </p:spTree>
    <p:extLst>
      <p:ext uri="{BB962C8B-B14F-4D97-AF65-F5344CB8AC3E}">
        <p14:creationId xmlns:p14="http://schemas.microsoft.com/office/powerpoint/2010/main" val="261011736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160021" y="874643"/>
            <a:ext cx="3611880" cy="4858359"/>
          </a:xfrm>
        </p:spPr>
        <p:txBody>
          <a:bodyPr anchor="ctr">
            <a:normAutofit/>
          </a:bodyPr>
          <a:lstStyle/>
          <a:p>
            <a:r>
              <a:rPr lang="en-US" sz="4200" dirty="0">
                <a:solidFill>
                  <a:schemeClr val="accent1"/>
                </a:solidFill>
              </a:rPr>
              <a:t>Outline</a:t>
            </a:r>
            <a:endParaRPr lang="en-US" sz="4000" dirty="0">
              <a:solidFill>
                <a:schemeClr val="accent1"/>
              </a:solidFill>
            </a:endParaRP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2677887" y="457200"/>
            <a:ext cx="9514114" cy="6400800"/>
          </a:xfrm>
        </p:spPr>
        <p:txBody>
          <a:bodyPr>
            <a:normAutofit/>
          </a:bodyPr>
          <a:lstStyle/>
          <a:p>
            <a:pPr marL="457200" indent="-457200">
              <a:buFont typeface="+mj-lt"/>
              <a:buAutoNum type="alphaUcPeriod"/>
            </a:pPr>
            <a:r>
              <a:rPr lang="en-US" sz="2600" dirty="0"/>
              <a:t>The HON-Code</a:t>
            </a:r>
          </a:p>
          <a:p>
            <a:pPr marL="781200" lvl="1" indent="-457200">
              <a:buFont typeface="+mj-lt"/>
              <a:buAutoNum type="arabicPeriod"/>
            </a:pPr>
            <a:r>
              <a:rPr lang="en-US" sz="2600" dirty="0"/>
              <a:t>What?</a:t>
            </a:r>
          </a:p>
          <a:p>
            <a:pPr marL="781200" lvl="1" indent="-457200">
              <a:buFont typeface="+mj-lt"/>
              <a:buAutoNum type="arabicPeriod"/>
            </a:pPr>
            <a:r>
              <a:rPr lang="en-US" sz="2600" dirty="0"/>
              <a:t>Why?</a:t>
            </a:r>
          </a:p>
          <a:p>
            <a:pPr marL="781200" lvl="1" indent="-457200">
              <a:buFont typeface="+mj-lt"/>
              <a:buAutoNum type="arabicPeriod"/>
            </a:pPr>
            <a:r>
              <a:rPr lang="en-US" sz="2600" dirty="0"/>
              <a:t>How?</a:t>
            </a:r>
          </a:p>
          <a:p>
            <a:pPr marL="457200" indent="-457200">
              <a:buFont typeface="+mj-lt"/>
              <a:buAutoNum type="alphaUcPeriod"/>
            </a:pPr>
            <a:r>
              <a:rPr lang="en-US" sz="2600" dirty="0"/>
              <a:t>The 8 HON-code principles</a:t>
            </a:r>
          </a:p>
          <a:p>
            <a:pPr marL="324000" lvl="1" indent="0">
              <a:buNone/>
            </a:pPr>
            <a:r>
              <a:rPr lang="en-US" sz="2600" dirty="0"/>
              <a:t>1. Authoritative, 2. Complementarity, 3. Privacy Policy, </a:t>
            </a:r>
          </a:p>
          <a:p>
            <a:pPr marL="324000" lvl="1" indent="0">
              <a:buNone/>
            </a:pPr>
            <a:r>
              <a:rPr lang="en-US" sz="2600" dirty="0"/>
              <a:t>4. Attribution, 5. Justification, 6. Transparency, 7. Financial Disclosure, 8. Advertising Policy</a:t>
            </a:r>
          </a:p>
          <a:p>
            <a:pPr marL="457200" indent="-457200">
              <a:buFont typeface="+mj-lt"/>
              <a:buAutoNum type="alphaUcPeriod"/>
            </a:pPr>
            <a:r>
              <a:rPr lang="en-US" sz="2600" dirty="0"/>
              <a:t>Steps and skills to search for information on the Internet</a:t>
            </a:r>
          </a:p>
          <a:p>
            <a:pPr marL="457200" indent="-457200">
              <a:buFont typeface="+mj-lt"/>
              <a:buAutoNum type="alphaUcPeriod"/>
            </a:pPr>
            <a:r>
              <a:rPr lang="en-US" sz="2600" dirty="0"/>
              <a:t>Opportunities and challenges</a:t>
            </a:r>
          </a:p>
        </p:txBody>
      </p:sp>
    </p:spTree>
    <p:extLst>
      <p:ext uri="{BB962C8B-B14F-4D97-AF65-F5344CB8AC3E}">
        <p14:creationId xmlns:p14="http://schemas.microsoft.com/office/powerpoint/2010/main" val="31665415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959157" y="655432"/>
            <a:ext cx="3269749" cy="5375254"/>
          </a:xfrm>
        </p:spPr>
        <p:txBody>
          <a:bodyPr anchor="ctr">
            <a:normAutofit/>
          </a:bodyPr>
          <a:lstStyle/>
          <a:p>
            <a:r>
              <a:rPr lang="en-US" dirty="0">
                <a:solidFill>
                  <a:srgbClr val="FFFFFF"/>
                </a:solidFill>
              </a:rPr>
              <a:t>A. The HON-CODE</a:t>
            </a:r>
            <a:br>
              <a:rPr lang="en-US" dirty="0">
                <a:solidFill>
                  <a:srgbClr val="FFFFFF"/>
                </a:solidFill>
              </a:rPr>
            </a:br>
            <a:r>
              <a:rPr lang="en-US" sz="1800" dirty="0">
                <a:solidFill>
                  <a:srgbClr val="FFFFFF"/>
                </a:solidFill>
              </a:rPr>
              <a:t>from: https://www.healthonnet.org/HONcode/Pro/Visitor/visitor.html#:~:text=The%20HONcode%20is%20a%20code,the%20needs%20of%20the%20audience.</a:t>
            </a:r>
            <a:br>
              <a:rPr lang="en-US" sz="1800"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4665324" y="0"/>
            <a:ext cx="7526675" cy="6858000"/>
          </a:xfrm>
        </p:spPr>
        <p:txBody>
          <a:bodyPr anchor="ctr">
            <a:noAutofit/>
          </a:bodyPr>
          <a:lstStyle/>
          <a:p>
            <a:pPr marL="0" indent="0">
              <a:buNone/>
            </a:pPr>
            <a:r>
              <a:rPr lang="en-US" sz="2600" dirty="0"/>
              <a:t>1</a:t>
            </a:r>
            <a:r>
              <a:rPr lang="en-US" sz="2700" dirty="0"/>
              <a:t>. What is the HON-Code?</a:t>
            </a:r>
          </a:p>
          <a:p>
            <a:pPr lvl="1"/>
            <a:r>
              <a:rPr lang="en-US" sz="2700" dirty="0"/>
              <a:t>HON = Health on the Net.</a:t>
            </a:r>
          </a:p>
          <a:p>
            <a:pPr lvl="1"/>
            <a:r>
              <a:rPr lang="en-US" sz="2700" dirty="0"/>
              <a:t>The HON-code is a private (non-governmental) and independent certification organization whose purpose is to help identify reliable and trustworthy information on the Internet.</a:t>
            </a:r>
          </a:p>
          <a:p>
            <a:pPr marL="0" indent="0">
              <a:buNone/>
            </a:pPr>
            <a:r>
              <a:rPr lang="en-US" sz="2700" dirty="0">
                <a:solidFill>
                  <a:srgbClr val="FF0000"/>
                </a:solidFill>
              </a:rPr>
              <a:t>2. </a:t>
            </a:r>
            <a:r>
              <a:rPr lang="en-US" sz="2700" dirty="0">
                <a:solidFill>
                  <a:schemeClr val="tx1"/>
                </a:solidFill>
              </a:rPr>
              <a:t>Why is there an HON-code?</a:t>
            </a:r>
          </a:p>
          <a:p>
            <a:pPr lvl="1"/>
            <a:r>
              <a:rPr lang="en-US" sz="2700" dirty="0">
                <a:solidFill>
                  <a:srgbClr val="FF0000"/>
                </a:solidFill>
              </a:rPr>
              <a:t>How many health care information websites are on the Internet (English-language) websites?</a:t>
            </a:r>
          </a:p>
          <a:p>
            <a:pPr lvl="2"/>
            <a:r>
              <a:rPr lang="en-US" sz="2700" dirty="0">
                <a:solidFill>
                  <a:srgbClr val="FF0000"/>
                </a:solidFill>
              </a:rPr>
              <a:t>A. 50,000 websites	B. 500,000 websites</a:t>
            </a:r>
          </a:p>
          <a:p>
            <a:pPr lvl="2"/>
            <a:r>
              <a:rPr lang="en-US" sz="2700" dirty="0">
                <a:solidFill>
                  <a:srgbClr val="FF0000"/>
                </a:solidFill>
              </a:rPr>
              <a:t>C. 5 million websites	D. More than 500 		      	                                            million websites</a:t>
            </a:r>
          </a:p>
        </p:txBody>
      </p:sp>
      <p:pic>
        <p:nvPicPr>
          <p:cNvPr id="3" name="Picture 2">
            <a:extLst>
              <a:ext uri="{FF2B5EF4-FFF2-40B4-BE49-F238E27FC236}">
                <a16:creationId xmlns:a16="http://schemas.microsoft.com/office/drawing/2014/main" id="{33B34E65-41AC-4087-B1C1-8ECEAE1720D2}"/>
              </a:ext>
            </a:extLst>
          </p:cNvPr>
          <p:cNvPicPr>
            <a:picLocks noChangeAspect="1"/>
          </p:cNvPicPr>
          <p:nvPr/>
        </p:nvPicPr>
        <p:blipFill>
          <a:blip r:embed="rId2"/>
          <a:stretch>
            <a:fillRect/>
          </a:stretch>
        </p:blipFill>
        <p:spPr>
          <a:xfrm>
            <a:off x="1609123" y="3795176"/>
            <a:ext cx="1937657" cy="2407392"/>
          </a:xfrm>
          <a:prstGeom prst="rect">
            <a:avLst/>
          </a:prstGeom>
        </p:spPr>
      </p:pic>
    </p:spTree>
    <p:extLst>
      <p:ext uri="{BB962C8B-B14F-4D97-AF65-F5344CB8AC3E}">
        <p14:creationId xmlns:p14="http://schemas.microsoft.com/office/powerpoint/2010/main" val="119575416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959157" y="1113764"/>
            <a:ext cx="3269749" cy="4624327"/>
          </a:xfrm>
        </p:spPr>
        <p:txBody>
          <a:bodyPr anchor="ctr">
            <a:normAutofit/>
          </a:bodyPr>
          <a:lstStyle/>
          <a:p>
            <a:r>
              <a:rPr lang="en-US">
                <a:solidFill>
                  <a:srgbClr val="FFFFFF"/>
                </a:solidFill>
              </a:rPr>
              <a:t>A. The HON-CODE</a:t>
            </a:r>
          </a:p>
        </p:txBody>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4697482" y="0"/>
            <a:ext cx="7494517" cy="6858000"/>
          </a:xfrm>
        </p:spPr>
        <p:txBody>
          <a:bodyPr anchor="ctr">
            <a:normAutofit fontScale="92500"/>
          </a:bodyPr>
          <a:lstStyle/>
          <a:p>
            <a:pPr marL="0" indent="0">
              <a:buNone/>
            </a:pPr>
            <a:r>
              <a:rPr lang="en-US" sz="2700" dirty="0"/>
              <a:t>2. Why is there an HON-code?</a:t>
            </a:r>
          </a:p>
          <a:p>
            <a:pPr lvl="1"/>
            <a:r>
              <a:rPr lang="en-US" sz="2700" dirty="0"/>
              <a:t>How many health care information websites are on the Internet (English-language) websites?</a:t>
            </a:r>
          </a:p>
          <a:p>
            <a:pPr lvl="2"/>
            <a:r>
              <a:rPr lang="en-US" sz="2700" dirty="0"/>
              <a:t>A. 50,000 websites		B. 500,000 websites</a:t>
            </a:r>
          </a:p>
          <a:p>
            <a:pPr lvl="2"/>
            <a:r>
              <a:rPr lang="en-US" sz="2700" dirty="0"/>
              <a:t>C. 5 million websites	D. More than 500 million websites</a:t>
            </a:r>
          </a:p>
          <a:p>
            <a:pPr lvl="2"/>
            <a:r>
              <a:rPr lang="en-US" sz="2700" b="1" dirty="0"/>
              <a:t>The correct answer is letter D. </a:t>
            </a:r>
            <a:r>
              <a:rPr lang="en-US" sz="2700" dirty="0"/>
              <a:t>More than 500 </a:t>
            </a:r>
            <a:r>
              <a:rPr lang="en-US" sz="2900" dirty="0"/>
              <a:t>million healthcare information websites.</a:t>
            </a:r>
          </a:p>
          <a:p>
            <a:pPr lvl="2"/>
            <a:r>
              <a:rPr lang="en-US" sz="2900" dirty="0">
                <a:solidFill>
                  <a:srgbClr val="FF0000"/>
                </a:solidFill>
              </a:rPr>
              <a:t>In 2008, an independent research study sampled 140,000 different health care websites. They found a rate of misinformation and inaccurate health care information documented in more than __________ % of websites.</a:t>
            </a:r>
          </a:p>
        </p:txBody>
      </p:sp>
    </p:spTree>
    <p:extLst>
      <p:ext uri="{BB962C8B-B14F-4D97-AF65-F5344CB8AC3E}">
        <p14:creationId xmlns:p14="http://schemas.microsoft.com/office/powerpoint/2010/main" val="27137094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0" y="1124999"/>
            <a:ext cx="3798277" cy="4608003"/>
          </a:xfrm>
        </p:spPr>
        <p:txBody>
          <a:bodyPr anchor="ctr">
            <a:normAutofit/>
          </a:bodyPr>
          <a:lstStyle/>
          <a:p>
            <a:r>
              <a:rPr lang="en-US" sz="4000" dirty="0">
                <a:solidFill>
                  <a:schemeClr val="accent1"/>
                </a:solidFill>
              </a:rPr>
              <a:t>A. The HON-CODE</a:t>
            </a:r>
          </a:p>
        </p:txBody>
      </p:sp>
      <p:sp>
        <p:nvSpPr>
          <p:cNvPr id="13" name="Rectangle 12">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2960914" y="94998"/>
            <a:ext cx="9231087" cy="6763002"/>
          </a:xfrm>
        </p:spPr>
        <p:txBody>
          <a:bodyPr>
            <a:normAutofit fontScale="92500" lnSpcReduction="10000"/>
          </a:bodyPr>
          <a:lstStyle/>
          <a:p>
            <a:pPr marL="0" indent="0">
              <a:buNone/>
            </a:pPr>
            <a:endParaRPr lang="en-US" sz="2700" dirty="0">
              <a:solidFill>
                <a:schemeClr val="tx1"/>
              </a:solidFill>
            </a:endParaRPr>
          </a:p>
          <a:p>
            <a:pPr marL="0" indent="0">
              <a:buNone/>
            </a:pPr>
            <a:r>
              <a:rPr lang="en-US" sz="2900" dirty="0">
                <a:solidFill>
                  <a:schemeClr val="tx1"/>
                </a:solidFill>
              </a:rPr>
              <a:t>2. Why is there an HON-code?</a:t>
            </a:r>
          </a:p>
          <a:p>
            <a:pPr lvl="2"/>
            <a:r>
              <a:rPr lang="en-US" sz="2900" dirty="0">
                <a:solidFill>
                  <a:schemeClr val="tx1"/>
                </a:solidFill>
              </a:rPr>
              <a:t>In 2008, an independent research study sampled 140,000 different health care websites. They found a rate of misinformation and inaccurate health care information documented in more than 95 % of websites. </a:t>
            </a:r>
            <a:r>
              <a:rPr lang="en-US" sz="1800" dirty="0">
                <a:solidFill>
                  <a:schemeClr val="tx1"/>
                </a:solidFill>
              </a:rPr>
              <a:t>From: </a:t>
            </a:r>
            <a:r>
              <a:rPr lang="en-US" sz="1800" b="0" i="0" dirty="0">
                <a:solidFill>
                  <a:schemeClr val="tx1"/>
                </a:solidFill>
                <a:effectLst/>
                <a:latin typeface="Open Sans"/>
              </a:rPr>
              <a:t>Faisal </a:t>
            </a:r>
            <a:r>
              <a:rPr lang="en-US" sz="2200" b="0" i="0" dirty="0">
                <a:solidFill>
                  <a:schemeClr val="tx1"/>
                </a:solidFill>
                <a:effectLst/>
                <a:latin typeface="Open Sans"/>
              </a:rPr>
              <a:t>Hanif, Janet C. Read, John A. Goodacre, Afzal Chaudhry &amp; Paul Gibbs (2009) The role of quality tools in assessing reliability of the Internet for health information, Informatics for Health and Social Care, 34:4, 231-243, DOI: </a:t>
            </a:r>
            <a:r>
              <a:rPr lang="en-US" sz="1800" u="sng" dirty="0">
                <a:solidFill>
                  <a:srgbClr val="00B0F0"/>
                </a:solidFill>
                <a:latin typeface="Open Sans"/>
                <a:hlinkClick r:id="rId2">
                  <a:extLst>
                    <a:ext uri="{A12FA001-AC4F-418D-AE19-62706E023703}">
                      <ahyp:hlinkClr xmlns:ahyp="http://schemas.microsoft.com/office/drawing/2018/hyperlinkcolor" val="tx"/>
                    </a:ext>
                  </a:extLst>
                </a:hlinkClick>
              </a:rPr>
              <a:t>10.3109/17538150903359030</a:t>
            </a:r>
            <a:endParaRPr lang="en-US" sz="1800" dirty="0">
              <a:solidFill>
                <a:srgbClr val="00B0F0"/>
              </a:solidFill>
            </a:endParaRPr>
          </a:p>
          <a:p>
            <a:pPr lvl="2"/>
            <a:r>
              <a:rPr lang="en-US" sz="2900" dirty="0">
                <a:solidFill>
                  <a:schemeClr val="tx1"/>
                </a:solidFill>
              </a:rPr>
              <a:t>Extrapolating that accuracy rate to today’s websites, then there are more than 475 million websites with inaccurate, misleading and or false information about health care!!!</a:t>
            </a:r>
          </a:p>
          <a:p>
            <a:pPr lvl="2"/>
            <a:r>
              <a:rPr lang="en-US" sz="2900" dirty="0">
                <a:solidFill>
                  <a:schemeClr val="tx1"/>
                </a:solidFill>
              </a:rPr>
              <a:t>Patients and the lay-person are exposed to significantly more bad/wrong information about their health than good information.</a:t>
            </a:r>
          </a:p>
        </p:txBody>
      </p:sp>
    </p:spTree>
    <p:extLst>
      <p:ext uri="{BB962C8B-B14F-4D97-AF65-F5344CB8AC3E}">
        <p14:creationId xmlns:p14="http://schemas.microsoft.com/office/powerpoint/2010/main" val="263583664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771148" y="1037967"/>
            <a:ext cx="3054091" cy="4709131"/>
          </a:xfrm>
        </p:spPr>
        <p:txBody>
          <a:bodyPr anchor="ctr">
            <a:normAutofit/>
          </a:bodyPr>
          <a:lstStyle/>
          <a:p>
            <a:r>
              <a:rPr lang="en-US">
                <a:solidFill>
                  <a:srgbClr val="FFFEFF"/>
                </a:solidFill>
              </a:rPr>
              <a:t>A. The HON-CODE</a:t>
            </a:r>
          </a:p>
        </p:txBody>
      </p:sp>
      <p:sp>
        <p:nvSpPr>
          <p:cNvPr id="6" name="Content Placeholder 5">
            <a:extLst>
              <a:ext uri="{FF2B5EF4-FFF2-40B4-BE49-F238E27FC236}">
                <a16:creationId xmlns:a16="http://schemas.microsoft.com/office/drawing/2014/main" id="{78E7632F-9F5F-4ACC-AE86-A7936ACCB335}"/>
              </a:ext>
            </a:extLst>
          </p:cNvPr>
          <p:cNvSpPr>
            <a:spLocks noGrp="1"/>
          </p:cNvSpPr>
          <p:nvPr>
            <p:ph idx="1"/>
          </p:nvPr>
        </p:nvSpPr>
        <p:spPr>
          <a:xfrm>
            <a:off x="4149853" y="548640"/>
            <a:ext cx="8042147" cy="6190810"/>
          </a:xfrm>
        </p:spPr>
        <p:txBody>
          <a:bodyPr>
            <a:normAutofit/>
          </a:bodyPr>
          <a:lstStyle/>
          <a:p>
            <a:pPr marL="0" indent="0">
              <a:buNone/>
            </a:pPr>
            <a:r>
              <a:rPr lang="en-US" sz="2800" dirty="0"/>
              <a:t>3. How do students know which websites are valid, trustworthy, and reliable sources of health care information?</a:t>
            </a:r>
          </a:p>
          <a:p>
            <a:r>
              <a:rPr lang="en-US" sz="2800" dirty="0"/>
              <a:t>Look for the HON-code certification. </a:t>
            </a:r>
          </a:p>
          <a:p>
            <a:r>
              <a:rPr lang="en-US" sz="2800" dirty="0"/>
              <a:t>The certification does not guarantee accurate information, but it is the intent to provide the best and most up-to-date health care information as possible. </a:t>
            </a:r>
            <a:r>
              <a:rPr lang="en-US" sz="2800" dirty="0">
                <a:solidFill>
                  <a:srgbClr val="FF0000"/>
                </a:solidFill>
              </a:rPr>
              <a:t>Discussion question: Why doesn’t the HON-code guarantee accurate information?</a:t>
            </a:r>
          </a:p>
          <a:p>
            <a:r>
              <a:rPr lang="en-US" sz="2800" dirty="0"/>
              <a:t>Use evaluation and searching skills.</a:t>
            </a:r>
          </a:p>
        </p:txBody>
      </p:sp>
    </p:spTree>
    <p:extLst>
      <p:ext uri="{BB962C8B-B14F-4D97-AF65-F5344CB8AC3E}">
        <p14:creationId xmlns:p14="http://schemas.microsoft.com/office/powerpoint/2010/main" val="871079797"/>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ba1fd6fd-034e-4604-8e95-cb5a529b65c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1102818C2144489E09ECC2369AFA50" ma:contentTypeVersion="9" ma:contentTypeDescription="Create a new document." ma:contentTypeScope="" ma:versionID="bc5f2f060c85c6cb61870c8f3f66c526">
  <xsd:schema xmlns:xsd="http://www.w3.org/2001/XMLSchema" xmlns:xs="http://www.w3.org/2001/XMLSchema" xmlns:p="http://schemas.microsoft.com/office/2006/metadata/properties" xmlns:ns3="ba1fd6fd-034e-4604-8e95-cb5a529b65c2" xmlns:ns4="636e7503-8436-415c-b5b4-5e89a03acea4" targetNamespace="http://schemas.microsoft.com/office/2006/metadata/properties" ma:root="true" ma:fieldsID="c125f9402fba02ac2bcc79505dcbc36d" ns3:_="" ns4:_="">
    <xsd:import namespace="ba1fd6fd-034e-4604-8e95-cb5a529b65c2"/>
    <xsd:import namespace="636e7503-8436-415c-b5b4-5e89a03acea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1fd6fd-034e-4604-8e95-cb5a529b6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36e7503-8436-415c-b5b4-5e89a03ace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289AE2-D2AE-49D1-AFAC-3A79F6794255}">
  <ds:schemaRefs>
    <ds:schemaRef ds:uri="636e7503-8436-415c-b5b4-5e89a03acea4"/>
    <ds:schemaRef ds:uri="http://schemas.microsoft.com/office/infopath/2007/PartnerControls"/>
    <ds:schemaRef ds:uri="http://schemas.microsoft.com/office/2006/documentManagement/types"/>
    <ds:schemaRef ds:uri="http://purl.org/dc/elements/1.1/"/>
    <ds:schemaRef ds:uri="http://purl.org/dc/terms/"/>
    <ds:schemaRef ds:uri="http://schemas.openxmlformats.org/package/2006/metadata/core-properties"/>
    <ds:schemaRef ds:uri="http://purl.org/dc/dcmitype/"/>
    <ds:schemaRef ds:uri="ba1fd6fd-034e-4604-8e95-cb5a529b65c2"/>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3.xml><?xml version="1.0" encoding="utf-8"?>
<ds:datastoreItem xmlns:ds="http://schemas.openxmlformats.org/officeDocument/2006/customXml" ds:itemID="{6A657BAD-CA33-41D1-BD40-BE28CE11C2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1fd6fd-034e-4604-8e95-cb5a529b65c2"/>
    <ds:schemaRef ds:uri="636e7503-8436-415c-b5b4-5e89a03ac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TotalTime>
  <Words>2113</Words>
  <Application>Microsoft Office PowerPoint</Application>
  <PresentationFormat>Widescreen</PresentationFormat>
  <Paragraphs>111</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Calibri</vt:lpstr>
      <vt:lpstr>Franklin Gothic Book</vt:lpstr>
      <vt:lpstr>Franklin Gothic Demi</vt:lpstr>
      <vt:lpstr>Open Sans</vt:lpstr>
      <vt:lpstr>Wingdings 2</vt:lpstr>
      <vt:lpstr>DividendVTI</vt:lpstr>
      <vt:lpstr>The HON-Code: The principles of Website Evaluation </vt:lpstr>
      <vt:lpstr>Contact info  Información del contacto</vt:lpstr>
      <vt:lpstr>Learning objectives TEKS: §130.223. (c)(1)(A) &amp; (B)  §130.223. (c)(2)(A) &amp; (B)  §130.223. (c)(4)(A)(B) &amp; (C)</vt:lpstr>
      <vt:lpstr>Objetivos de aprendizaje TEKS: §130.223. (c)(1)(A) &amp; (B)  §130.223. (c)(2)(A) &amp; (B)  §130.223. (c)(4)(A)(B) &amp; (C)</vt:lpstr>
      <vt:lpstr>Outline</vt:lpstr>
      <vt:lpstr>A. The HON-CODE from: https://www.healthonnet.org/HONcode/Pro/Visitor/visitor.html#:~:text=The%20HONcode%20is%20a%20code,the%20needs%20of%20the%20audience.     </vt:lpstr>
      <vt:lpstr>A. The HON-CODE</vt:lpstr>
      <vt:lpstr>A. The HON-CODE</vt:lpstr>
      <vt:lpstr>A. The HON-CODE</vt:lpstr>
      <vt:lpstr>B. 8 HON-Code principles Info: accessed from https://www.hon.ch/cgi-bin/HONcode/principles.pl?English (30/SEPT/2020).</vt:lpstr>
      <vt:lpstr>Sample disclaimer</vt:lpstr>
      <vt:lpstr>B. 8 HON-Code principles Info: accessed from https://www.hon.ch/cgi-bin/HONcode/principles.pl?English (30/SEPT/2020).</vt:lpstr>
      <vt:lpstr>B. 8 HON-Code principles Info: accessed from https://www.hon.ch/cgi-bin/HONcode/principles.pl?English (30/SEPT/2020).</vt:lpstr>
      <vt:lpstr>B. 8 HON-Code principles Info: accessed from https://www.hon.ch/cgi-bin/HONcode/principles.pl?English (30/SEPT/2020).</vt:lpstr>
      <vt:lpstr>B. 8 HON-Code principles Info: accessed from https://www.hon.ch/cgi-bin/HONcode/principles.pl?English (30/SEPT/2020).</vt:lpstr>
      <vt:lpstr>B. 8 HON-Code principles </vt:lpstr>
      <vt:lpstr>C. Searching skills:  what are  the steps?</vt:lpstr>
      <vt:lpstr>C. Searching skills:  what are  the steps?</vt:lpstr>
      <vt:lpstr>C. Searching skills:  what are  the steps?</vt:lpstr>
      <vt:lpstr>D. Opportunities and challenges </vt:lpstr>
      <vt:lpstr>D. Opportunities and challenges </vt:lpstr>
      <vt:lpstr>Case study</vt:lpstr>
      <vt:lpstr>Case study</vt:lpstr>
      <vt:lpstr>Mayoclinic.org example: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HON-Code: Searching for health care information on the internet</dc:title>
  <dc:creator>Haro, Anna H</dc:creator>
  <cp:lastModifiedBy>Haro, Anna H</cp:lastModifiedBy>
  <cp:revision>11</cp:revision>
  <dcterms:created xsi:type="dcterms:W3CDTF">2020-10-20T21:51:42Z</dcterms:created>
  <dcterms:modified xsi:type="dcterms:W3CDTF">2022-02-15T13:35:22Z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0x010100C31102818C2144489E09ECC2369AFA50</vt:lpwstr>
  </property>
</Properties>
</file>